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</p:sldMasterIdLst>
  <p:notesMasterIdLst>
    <p:notesMasterId r:id="rId47"/>
  </p:notesMasterIdLst>
  <p:handoutMasterIdLst>
    <p:handoutMasterId r:id="rId48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 type="screen4x3"/>
  <p:notesSz cx="7010400" cy="9296400"/>
  <p:embeddedFontLst>
    <p:embeddedFont>
      <p:font typeface="Corbel" panose="020B0503020204020204" pitchFamily="34" charset="0"/>
      <p:regular r:id="rId49"/>
      <p:bold r:id="rId50"/>
      <p:italic r:id="rId51"/>
      <p:boldItalic r:id="rId5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2.fntdata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font" Target="fonts/font1.fntdata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handoutMaster" Target="handoutMasters/handoutMaster1.xml"/><Relationship Id="rId56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font" Target="fonts/font3.fntdata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8CE3D-A20D-4935-9745-80660E76799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CE2A2-3A36-4B27-BB16-7BD2C2492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51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037839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1"/>
            <a:ext cx="3037839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29676"/>
            <a:ext cx="3037839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676"/>
            <a:ext cx="3037839" cy="465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2753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9341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2378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0242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4372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9071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2662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634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4808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3187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015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441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149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0632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493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874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7203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5544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809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648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0679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45413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01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2252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92646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69687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64826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206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537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8135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4095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73961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8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24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9201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919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7079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4084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1041" y="4416426"/>
            <a:ext cx="560831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36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7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BCFDF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165100" y="1169987"/>
            <a:ext cx="2522536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035300" y="1169987"/>
            <a:ext cx="5194300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339136" y="1169987"/>
            <a:ext cx="733425" cy="201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2640011" y="6376987"/>
            <a:ext cx="38369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5612" y="273050"/>
            <a:ext cx="8226425" cy="582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 rot="5400000">
            <a:off x="2259012" y="-26987"/>
            <a:ext cx="4625975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300" b="1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20193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119062" algn="l" rtl="0">
              <a:spcBef>
                <a:spcPts val="36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85725" algn="l" rtl="0">
              <a:spcBef>
                <a:spcPts val="32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92075" algn="l" rtl="0">
              <a:spcBef>
                <a:spcPts val="32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300" b="1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20193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119062" algn="l" rtl="0">
              <a:spcBef>
                <a:spcPts val="36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85725" algn="l" rtl="0">
              <a:spcBef>
                <a:spcPts val="32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92075" algn="l" rtl="0">
              <a:spcBef>
                <a:spcPts val="32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81609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3589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106362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73025" algn="l" rtl="0">
              <a:spcBef>
                <a:spcPts val="36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79375" algn="l" rtl="0">
              <a:spcBef>
                <a:spcPts val="36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81609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3589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106362" algn="l" rtl="0">
              <a:spcBef>
                <a:spcPts val="40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73025" algn="l" rtl="0">
              <a:spcBef>
                <a:spcPts val="36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79375" algn="l" rtl="0">
              <a:spcBef>
                <a:spcPts val="36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7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FEB80A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00ADDC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738AC8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0"/>
            <a:ext cx="9144000" cy="513556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0" y="5127625"/>
            <a:ext cx="9144000" cy="460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59" dir="5400000">
              <a:srgbClr val="000000">
                <a:alpha val="5960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0" y="1436687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59" dir="5400000">
              <a:srgbClr val="000000">
                <a:alpha val="5960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0" y="0"/>
            <a:ext cx="9144000" cy="143351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0" y="0"/>
            <a:ext cx="9144000" cy="26019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0" y="2601911"/>
            <a:ext cx="9144000" cy="460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59" dir="5400000">
              <a:srgbClr val="000000">
                <a:alpha val="5960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0" y="1436687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59" dir="5400000">
              <a:srgbClr val="000000">
                <a:alpha val="5960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0" y="0"/>
            <a:ext cx="9144000" cy="143351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2855911" y="0"/>
            <a:ext cx="46036" cy="14541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855911" y="0"/>
            <a:ext cx="46036" cy="14541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2640011" y="6477000"/>
            <a:ext cx="5508625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0" y="1436687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59" dir="5400000">
              <a:srgbClr val="000000">
                <a:alpha val="5960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0" y="0"/>
            <a:ext cx="9144000" cy="143351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2855911" y="0"/>
            <a:ext cx="4603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2855911" y="0"/>
            <a:ext cx="4603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165100" y="1169987"/>
            <a:ext cx="2522536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35300" y="1169987"/>
            <a:ext cx="5194300" cy="2016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339136" y="1169987"/>
            <a:ext cx="733425" cy="201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6599236" y="0"/>
            <a:ext cx="46036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59" dir="10800000">
              <a:srgbClr val="000000">
                <a:alpha val="5960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6648450" y="0"/>
            <a:ext cx="2514599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150" marR="0" lvl="0" indent="-1612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0250" marR="0" lvl="1" indent="-11303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5363" marR="0" lvl="2" indent="-80962" algn="l" rtl="0"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025" marR="0" lvl="3" indent="-60325" algn="l" rtl="0">
              <a:spcBef>
                <a:spcPts val="400"/>
              </a:spcBef>
              <a:spcAft>
                <a:spcPts val="0"/>
              </a:spcAft>
              <a:buClr>
                <a:srgbClr val="00ADDC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5575" marR="0" lvl="4" indent="-66675" algn="l" rtl="0">
              <a:spcBef>
                <a:spcPts val="400"/>
              </a:spcBef>
              <a:spcAft>
                <a:spcPts val="0"/>
              </a:spcAft>
              <a:buClr>
                <a:srgbClr val="738AC8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457200" y="6477000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2640011" y="6376987"/>
            <a:ext cx="383698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204200" y="6477000"/>
            <a:ext cx="733425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ctrTitle"/>
          </p:nvPr>
        </p:nvSpPr>
        <p:spPr>
          <a:xfrm>
            <a:off x="688975" y="3359150"/>
            <a:ext cx="8077199" cy="167005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7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Measuring Economic Performance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500187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GDP, Unemployment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and Inflation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838200" marR="0" lvl="0" indent="-838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What GDP excludes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62000" y="1752600"/>
            <a:ext cx="7696199" cy="40385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Secondhand sales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Do not represent </a:t>
            </a:r>
            <a:r>
              <a:rPr lang="en-US" sz="2600" b="0" i="1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current</a:t>
            </a:r>
            <a:r>
              <a:rPr lang="en-US" sz="2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output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Purely financial transactions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Public transfer payments (Social Security)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Private transfer payments (money and gifts)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Securities transactions</a:t>
            </a:r>
          </a:p>
          <a:p>
            <a:pPr marL="995362" marR="0" lvl="2" indent="-2333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Stocks (dividends and brokerage fees are counted)</a:t>
            </a:r>
          </a:p>
          <a:p>
            <a:pPr marL="995362" marR="0" lvl="2" indent="-2333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Private bonds (interest payments are counted)</a:t>
            </a:r>
          </a:p>
          <a:p>
            <a:pPr marL="995362" marR="0" lvl="2" indent="-2333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Public bonds (interest payments are transfer payments)</a:t>
            </a: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What GDP does not include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848599" cy="40385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Non-market production (housewives, etc.)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Changes in product quality/disproducts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Unreported tips or sales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Barter activity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Illegal activities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“Underground Activities may be </a:t>
            </a:r>
          </a:p>
          <a:p>
            <a:pPr marL="438150" marR="0" lvl="0" indent="-3238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as much as 15% of GDP!”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Unemployment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Criteria for Success: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Define the labor force and the unemployed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Identify how unemployment rates are calculated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Identify the natural rate, average rate and highest recorded rate of unemployment in the U.S.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Explain why unemployment figures might be misleading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Describe the 4 types of unemployment and give examples of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Unemployment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Labor Force: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000" b="1" i="0" u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All adults 16 and older who are able and willing to work.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600" b="0" i="0" u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Unemployed: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000" b="1" i="0" u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percentage of the labor force that is without a job.</a:t>
            </a: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3600" b="0" i="0" u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Unemployment Insurance</a:t>
            </a:r>
            <a:r>
              <a:rPr lang="en-US" sz="54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381999" cy="449580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government program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Your employer contributes on your behalf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Acts as an income replacement program for a limited time should you become unemployed through no fault of your own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Unemployment</a:t>
            </a:r>
            <a:r>
              <a:rPr lang="en-US" sz="54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Figures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How unemployment rates are calculated – Bureau of Labor Statistics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Natural Rate of Unemployment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Average rate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Current rates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Highest recorded rate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231775" y="231775"/>
            <a:ext cx="8607424" cy="1279525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41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Why unemployment figures you hear may be misleading</a:t>
            </a:r>
            <a:r>
              <a:rPr lang="en-US" sz="36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: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04800" y="2057400"/>
            <a:ext cx="8458200" cy="449580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Unrealistic wage expectations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Discouraged workers (jobless) are not counted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All part-time workers are considered fully employed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Types of unemployment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730250" marR="0" lvl="1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Frictional – temporarily between jobs</a:t>
            </a:r>
            <a:endParaRPr lang="en-US" sz="36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Structural – mismatches between job seekers and job openings</a:t>
            </a:r>
            <a:endParaRPr lang="en-US" sz="36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Cyclical – too little spending in economy so lay offs occur</a:t>
            </a:r>
            <a:endParaRPr lang="en-US" sz="36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Seasonal – due to change in weather</a:t>
            </a:r>
            <a:endParaRPr lang="en-US" sz="36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Inflation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Criteria for Success: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Define inflation, deflation and disinflation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Explain why we measure inflation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Identify different types of inflation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Explain how to measure inflation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Evaluate the effects of inflation on different groups within an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Inflation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general rise in the level of prices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6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Does not mean all prices are rising at the same time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Not the result of a one-time shock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05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Importance of Macroeconomic Measurement: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199" cy="434340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Describes and gives the causes of current economic conditions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Compares economic conditions over time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Provides a basis for formulating public policies to improve economic performance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Deflation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Opposite of Inflation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6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general decline in the level of prices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Rarely occurs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Indicates a serious recession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Disinflation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better option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6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decrease in the inflation rate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Generally a sign of a healthy economy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Why we measure inflation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One of our economic goals is to achieve price stability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36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◼"/>
            </a:pPr>
            <a:r>
              <a:rPr lang="en-US" sz="36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Nominal vs. Real Income – inflation allows us to know if our ability to buy goods and services is going up or down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Types of Inflation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sng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Demand-Pull: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Spending increases faster than output can keep up with – “</a:t>
            </a:r>
            <a:r>
              <a:rPr lang="en-US" sz="3200" b="0" i="1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too many dollars chasing too few goods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”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sng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Cost-Push: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 results from an increase in costs that cause producers to produce less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sng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Expected Rate (1-2%):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caused by rising resource costs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sng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Hyperinflation: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extremely rapid rise in prices, very rare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Measuring Inflation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228600" y="1676400"/>
            <a:ext cx="8610599" cy="48767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28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Price Index: </a:t>
            </a:r>
            <a:r>
              <a:rPr lang="en-US" sz="2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comparison of the general level of prices in a given year with the prices of an earlier year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28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Consumer Price Index (CPI)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most widely reported measure of inflation for cost of living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Measures a market basket of about 300 goods and services purchased by an urban family of four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Producer Price Index (PPI)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Reports on resource prices to producers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leading indicator of consumer prices</a:t>
            </a: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Effects of Inflation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Groups that are hurt: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Lenders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Savers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Anyone on a fixed income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Groups that benefit: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Borrowers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Business Owners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Owners of Real Assets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Federal Government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ctrTitle"/>
          </p:nvPr>
        </p:nvSpPr>
        <p:spPr>
          <a:xfrm>
            <a:off x="457200" y="1298575"/>
            <a:ext cx="8223250" cy="1730374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60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Business Cycle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500187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Putting GDP, Unemployment and Inflation together and creating a picture of economic conditions.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Economic Growth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40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Historically, we have experienced tremendous growth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Technological Progress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Rapid increases in productive capacity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Achieved the highest standard of living in the world</a:t>
            </a: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8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Economic Growth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730250" marR="0" lvl="1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Long-run growth has not been steady</a:t>
            </a:r>
          </a:p>
          <a:p>
            <a:pPr marL="995362" marR="0" lvl="2" indent="-23336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Interrupted and complicated</a:t>
            </a:r>
          </a:p>
          <a:p>
            <a:pPr marL="995362" marR="0" lvl="2" indent="-23336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Caused by unemployment and inflation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Business Cycle Defined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recurrent ups and downs in the level of economic activity that extends over several years.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Macroeconomic Goals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924799" cy="40385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Full Employment (as measured by unemployment)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Price Stability (as measured by inflation)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Economic Growth (as measured by GDP)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Shape 319" descr="business cycl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4875" y="1676400"/>
            <a:ext cx="6867525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Shape 320"/>
          <p:cNvSpPr txBox="1"/>
          <p:nvPr/>
        </p:nvSpPr>
        <p:spPr>
          <a:xfrm>
            <a:off x="838200" y="457200"/>
            <a:ext cx="7772400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rbel"/>
              <a:buNone/>
            </a:pPr>
            <a:r>
              <a:rPr lang="en-US" sz="4400" b="1" i="0" u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rPr>
              <a:t>The Business Cycle Diagram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4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Phases of the Business Cycle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44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Vary greatly in duration and intensity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4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Phases of the Business Cycle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Expansion (Recovery)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Spending increases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Output (GDP) increases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Unemployment decreases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Incomes increase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Price level (inflation rate) increases</a:t>
            </a: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4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Phases of the Business Cycle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Peak (Prosperity)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Spending and income at a temporary maximum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Output (GDP) at full-employment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Unemployment at the natural rate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Price Level (inflation rate) high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4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Phases of the Business Cycle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Contraction (Recession)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Spending decreases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Output (GDP) decreases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Unemployment increase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Incomes decrease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Price Level (inflation rate) decreases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4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The Phases of the Business Cycle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36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Trough (only if very prolonged, becomes depression)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Spending and incomes bottom out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Output (GDP) at lowest levels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Unemployment at highest levels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Price Level (inflation rate) at expected rate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0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What causes Business Cycles?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External Causes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Population changes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Inventions/innovations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Wars/political events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00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What causes Business Cycles?</a:t>
            </a:r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1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Internal Causes</a:t>
            </a:r>
          </a:p>
          <a:p>
            <a:pPr marL="438150" marR="0" lvl="0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200" b="1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730250" marR="0" lvl="1" indent="-2730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Consumer spending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Investment spending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Government spending</a:t>
            </a:r>
          </a:p>
          <a:p>
            <a:pPr marL="730250" marR="0" lvl="1" indent="-2730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Net exports (exports – imports)</a:t>
            </a:r>
          </a:p>
          <a:p>
            <a:pPr marL="43815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6"/>
              </a:buClr>
              <a:buSzPct val="25000"/>
              <a:buFont typeface="Corbel"/>
              <a:buNone/>
            </a:pPr>
            <a:r>
              <a:rPr lang="en-US" sz="4050" b="1" i="0" u="none" strike="noStrike" cap="none">
                <a:solidFill>
                  <a:srgbClr val="7BF616"/>
                </a:solidFill>
                <a:latin typeface="Corbel"/>
                <a:ea typeface="Corbel"/>
                <a:cs typeface="Corbel"/>
                <a:sym typeface="Corbel"/>
              </a:rPr>
              <a:t>Measuring Economic Performance Essay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Research current levels of GDP, unemployment and inflation (cite your sources!)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Evaluate the data you find, and determine the current state of the US economy.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Draw and label a business cycle diagram and indicate where the US economy is based on your analysis of the current data.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1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This will count as a test grade!!!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82130"/>
          </a:xfrm>
        </p:spPr>
        <p:txBody>
          <a:bodyPr/>
          <a:lstStyle/>
          <a:p>
            <a:pPr marL="276860" indent="0">
              <a:buNone/>
            </a:pPr>
            <a:endParaRPr lang="en-US" dirty="0" smtClean="0"/>
          </a:p>
          <a:p>
            <a:pPr marL="276860" indent="0" algn="ctr">
              <a:buNone/>
            </a:pPr>
            <a:r>
              <a:rPr lang="en-US" smtClean="0">
                <a:solidFill>
                  <a:srgbClr val="FFFF00"/>
                </a:solidFill>
              </a:rPr>
              <a:t>Inflation/Unemployment/Business </a:t>
            </a:r>
            <a:r>
              <a:rPr lang="en-US" dirty="0" smtClean="0">
                <a:solidFill>
                  <a:srgbClr val="FFFF00"/>
                </a:solidFill>
              </a:rPr>
              <a:t>Cycle Quiz</a:t>
            </a:r>
          </a:p>
          <a:p>
            <a:pPr marL="276860" indent="0">
              <a:buNone/>
            </a:pPr>
            <a:endParaRPr lang="en-US" dirty="0"/>
          </a:p>
          <a:p>
            <a:pPr marL="619760" lvl="0" indent="-342900">
              <a:buFont typeface="+mj-lt"/>
              <a:buAutoNum type="arabicPeriod"/>
            </a:pPr>
            <a:r>
              <a:rPr lang="en-US" sz="1800" dirty="0" smtClean="0"/>
              <a:t>T/F The labor force is made up of  </a:t>
            </a:r>
            <a:r>
              <a:rPr lang="en-US" sz="1800" dirty="0"/>
              <a:t>All adults </a:t>
            </a:r>
            <a:r>
              <a:rPr lang="en-US" sz="1800" dirty="0" smtClean="0"/>
              <a:t>18 </a:t>
            </a:r>
            <a:r>
              <a:rPr lang="en-US" sz="1800" dirty="0"/>
              <a:t>and older who are able and willing to work</a:t>
            </a:r>
            <a:r>
              <a:rPr lang="en-US" sz="1800" dirty="0" smtClean="0"/>
              <a:t>.</a:t>
            </a:r>
          </a:p>
          <a:p>
            <a:pPr marL="619760" indent="-342900">
              <a:buFont typeface="+mj-lt"/>
              <a:buAutoNum type="arabicPeriod"/>
            </a:pPr>
            <a:r>
              <a:rPr lang="en-US" sz="1800" dirty="0" smtClean="0"/>
              <a:t>What was the highest recorded rate of unemployment in the U.S.?</a:t>
            </a:r>
          </a:p>
          <a:p>
            <a:pPr marL="276860" indent="0">
              <a:buNone/>
            </a:pPr>
            <a:r>
              <a:rPr lang="en-US" sz="1800" b="1" dirty="0" smtClean="0"/>
              <a:t>Name the type of unemployment  </a:t>
            </a:r>
          </a:p>
          <a:p>
            <a:pPr marL="276860" indent="0">
              <a:buNone/>
            </a:pPr>
            <a:r>
              <a:rPr lang="en-US" sz="1800" dirty="0" smtClean="0"/>
              <a:t>A – Frictional, B – Structural, C – Cyclical, D- Seasonal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Mismatch between job seeker and job opening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Caused by lay offs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Due to change in weather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Temporarily between jobs</a:t>
            </a:r>
          </a:p>
          <a:p>
            <a:pPr marL="619760" indent="-342900">
              <a:buAutoNum type="arabicPeriod" startAt="3"/>
            </a:pPr>
            <a:endParaRPr lang="en-US" sz="1800" dirty="0" smtClean="0"/>
          </a:p>
          <a:p>
            <a:pPr marL="619760" indent="-342900">
              <a:buAutoNum type="arabicPeriod" startAt="3"/>
            </a:pPr>
            <a:r>
              <a:rPr lang="en-US" sz="1800" dirty="0" smtClean="0"/>
              <a:t>What is inflation?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What does deflation indicate?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What is the price index?</a:t>
            </a:r>
          </a:p>
          <a:p>
            <a:pPr marL="619760" indent="-342900">
              <a:buAutoNum type="arabicPeriod" startAt="3"/>
            </a:pPr>
            <a:r>
              <a:rPr lang="en-US" sz="1800" dirty="0" smtClean="0"/>
              <a:t>Which one is used more frequently to measure inflation, the CPI or the PPI?</a:t>
            </a:r>
          </a:p>
          <a:p>
            <a:pPr marL="276860" indent="0">
              <a:buNone/>
            </a:pPr>
            <a:r>
              <a:rPr lang="en-US" sz="1800" b="1" dirty="0" smtClean="0"/>
              <a:t>Helped or hurt by inflation?</a:t>
            </a:r>
          </a:p>
          <a:p>
            <a:pPr marL="276860" indent="0">
              <a:buNone/>
            </a:pPr>
            <a:r>
              <a:rPr lang="en-US" sz="1800" dirty="0" smtClean="0"/>
              <a:t>11. People on a fixed income?</a:t>
            </a:r>
          </a:p>
          <a:p>
            <a:pPr marL="276860" indent="0">
              <a:buNone/>
            </a:pPr>
            <a:r>
              <a:rPr lang="en-US" sz="1800" dirty="0" smtClean="0"/>
              <a:t>12. Borrowers</a:t>
            </a:r>
          </a:p>
          <a:p>
            <a:pPr marL="276860" indent="0">
              <a:buNone/>
            </a:pPr>
            <a:r>
              <a:rPr lang="en-US" sz="1800" dirty="0" smtClean="0"/>
              <a:t>13-20 Draw a diagram of the business cycle and briefly describe each phase (phase and definition 1 point each)</a:t>
            </a:r>
          </a:p>
          <a:p>
            <a:pPr marL="619760" indent="-342900">
              <a:buAutoNum type="arabicPeriod" startAt="3"/>
            </a:pPr>
            <a:endParaRPr lang="en-US" sz="1800" dirty="0" smtClean="0"/>
          </a:p>
          <a:p>
            <a:pPr marL="619760" indent="-342900">
              <a:buAutoNum type="arabicPeriod" startAt="3"/>
            </a:pPr>
            <a:endParaRPr lang="en-US" sz="1800" dirty="0" smtClean="0"/>
          </a:p>
          <a:p>
            <a:pPr marL="619760" indent="-342900">
              <a:buFont typeface="+mj-lt"/>
              <a:buAutoNum type="arabicPeriod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8897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GDP Defined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Gross Domestic Product is the total market value of all final goods and services produced in the </a:t>
            </a:r>
            <a:r>
              <a:rPr lang="en-US" sz="3200" b="0" i="1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economy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in one year.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economy is defined as all goods and services produced within the borders of the United States, regardless of who owns the means of production.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Gross Domestic Product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27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GDP is a monetary value – 2012 GDP was </a:t>
            </a:r>
            <a:r>
              <a:rPr lang="en-US" sz="27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$17,420,000,000,000.00 </a:t>
            </a:r>
            <a:r>
              <a:rPr lang="en-US" sz="27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(adjusted for inflation)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1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27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Sale of final goods is </a:t>
            </a:r>
            <a:r>
              <a:rPr lang="en-US" sz="2700" b="0" i="0" u="sng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included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27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Sale of intermediate goods </a:t>
            </a:r>
            <a:r>
              <a:rPr lang="en-US" sz="2700" b="0" i="0" u="sng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excluded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27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Avoids double counting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The </a:t>
            </a:r>
            <a:r>
              <a:rPr lang="en-US" sz="2200" b="0" i="1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“value-added”</a:t>
            </a:r>
            <a:r>
              <a:rPr lang="en-US" sz="2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approach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Final and Intermediate Goods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Final Goods and Services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Are not used as inputs into the production of another good or service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Are bought by their final users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Final and Intermediate Goods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Intermediate goods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Are used as inputs into the production of another good or service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Examples</a:t>
            </a:r>
          </a:p>
          <a:p>
            <a:pPr marL="995362" marR="0" lvl="2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Intermediate goods – windshields, gearboxes, batteries</a:t>
            </a:r>
          </a:p>
          <a:p>
            <a:pPr marL="995362" marR="0" lvl="2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Intermediate services – banking and insurance services bought by a car producer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Final and Intermediate Goods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How to tell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Look at who buys it and for what purpose</a:t>
            </a:r>
          </a:p>
          <a:p>
            <a:pPr marL="730250" marR="0" lvl="1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Example: electric power</a:t>
            </a:r>
          </a:p>
          <a:p>
            <a:pPr marL="995362" marR="0" lvl="2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Intermediate when bought by car producer</a:t>
            </a:r>
          </a:p>
          <a:p>
            <a:pPr marL="995362" marR="0" lvl="2" indent="-2333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EB80A"/>
              </a:buClr>
              <a:buSzPct val="100000"/>
              <a:buFont typeface="Arial"/>
              <a:buChar char="▪"/>
            </a:pPr>
            <a:r>
              <a:rPr lang="en-US"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Final when bought for your home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158750"/>
            <a:ext cx="8229600" cy="124936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F615"/>
              </a:buClr>
              <a:buSzPct val="25000"/>
              <a:buFont typeface="Corbel"/>
              <a:buNone/>
            </a:pPr>
            <a: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What GDP Includes</a:t>
            </a:r>
            <a:br>
              <a:rPr lang="en-US" sz="45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2800" b="1" i="0" u="none" strike="noStrike" cap="none">
                <a:solidFill>
                  <a:srgbClr val="7BF615"/>
                </a:solidFill>
                <a:latin typeface="Corbel"/>
                <a:ea typeface="Corbel"/>
                <a:cs typeface="Corbel"/>
                <a:sym typeface="Corbel"/>
              </a:rPr>
              <a:t>(Two Approaches that will be equal)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All the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income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earned in the country during the year (wages and salaries, interest, corporate profits, etc.)</a:t>
            </a:r>
          </a:p>
          <a:p>
            <a:pPr marL="43815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OR</a:t>
            </a:r>
          </a:p>
          <a:p>
            <a:pPr marL="4381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All the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spending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 in the economy during the year (consumer spending, investment spending, government spending and net exports)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dul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1361</Words>
  <Application>Microsoft Office PowerPoint</Application>
  <PresentationFormat>On-screen Show (4:3)</PresentationFormat>
  <Paragraphs>243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Corbel</vt:lpstr>
      <vt:lpstr>Noto Sans Symbols</vt:lpstr>
      <vt:lpstr>Arial</vt:lpstr>
      <vt:lpstr>1_Module</vt:lpstr>
      <vt:lpstr>Module</vt:lpstr>
      <vt:lpstr>2_Module</vt:lpstr>
      <vt:lpstr>3_Module</vt:lpstr>
      <vt:lpstr>4_Module</vt:lpstr>
      <vt:lpstr>5_Module</vt:lpstr>
      <vt:lpstr>6_Module</vt:lpstr>
      <vt:lpstr>Measuring Economic Performance</vt:lpstr>
      <vt:lpstr>Importance of Macroeconomic Measurement:</vt:lpstr>
      <vt:lpstr>Macroeconomic Goals</vt:lpstr>
      <vt:lpstr>GDP Defined</vt:lpstr>
      <vt:lpstr>Gross Domestic Product</vt:lpstr>
      <vt:lpstr>Final and Intermediate Goods</vt:lpstr>
      <vt:lpstr>Final and Intermediate Goods</vt:lpstr>
      <vt:lpstr>Final and Intermediate Goods</vt:lpstr>
      <vt:lpstr>What GDP Includes (Two Approaches that will be equal)</vt:lpstr>
      <vt:lpstr>What GDP excludes</vt:lpstr>
      <vt:lpstr>What GDP does not include</vt:lpstr>
      <vt:lpstr>Unemployment</vt:lpstr>
      <vt:lpstr>Unemployment</vt:lpstr>
      <vt:lpstr>Unemployment Insurance </vt:lpstr>
      <vt:lpstr>Unemployment Figures</vt:lpstr>
      <vt:lpstr>Why unemployment figures you hear may be misleading:</vt:lpstr>
      <vt:lpstr>Types of unemployment</vt:lpstr>
      <vt:lpstr>Inflation</vt:lpstr>
      <vt:lpstr>Inflation</vt:lpstr>
      <vt:lpstr>Deflation</vt:lpstr>
      <vt:lpstr>Disinflation</vt:lpstr>
      <vt:lpstr>Why we measure inflation</vt:lpstr>
      <vt:lpstr>Types of Inflation</vt:lpstr>
      <vt:lpstr>Measuring Inflation</vt:lpstr>
      <vt:lpstr>Effects of Inflation</vt:lpstr>
      <vt:lpstr>The Business Cycle</vt:lpstr>
      <vt:lpstr>Economic Growth</vt:lpstr>
      <vt:lpstr>Economic Growth</vt:lpstr>
      <vt:lpstr>The Business Cycle Defined</vt:lpstr>
      <vt:lpstr>PowerPoint Presentation</vt:lpstr>
      <vt:lpstr>The Phases of the Business Cycle</vt:lpstr>
      <vt:lpstr>The Phases of the Business Cycle</vt:lpstr>
      <vt:lpstr>The Phases of the Business Cycle</vt:lpstr>
      <vt:lpstr>The Phases of the Business Cycle</vt:lpstr>
      <vt:lpstr>The Phases of the Business Cycle</vt:lpstr>
      <vt:lpstr>What causes Business Cycles?</vt:lpstr>
      <vt:lpstr>What causes Business Cycles?</vt:lpstr>
      <vt:lpstr>Measuring Economic Performance Essay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Economic Performance</dc:title>
  <dc:creator>Thomas_Arredondo</dc:creator>
  <cp:lastModifiedBy>Thomas_Arredondo</cp:lastModifiedBy>
  <cp:revision>5</cp:revision>
  <cp:lastPrinted>2017-04-21T17:13:06Z</cp:lastPrinted>
  <dcterms:modified xsi:type="dcterms:W3CDTF">2017-04-27T16:05:00Z</dcterms:modified>
</cp:coreProperties>
</file>