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slideLayouts/slideLayout7.xml" ContentType="application/vnd.openxmlformats-officedocument.presentationml.slideLayout+xml"/>
  <Override PartName="/ppt/theme/theme8.xml" ContentType="application/vnd.openxmlformats-officedocument.theme+xml"/>
  <Override PartName="/ppt/slideLayouts/slideLayout8.xml" ContentType="application/vnd.openxmlformats-officedocument.presentationml.slideLayout+xml"/>
  <Override PartName="/ppt/theme/theme9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ppt/slideLayouts/slideLayout10.xml" ContentType="application/vnd.openxmlformats-officedocument.presentationml.slideLayout+xml"/>
  <Override PartName="/ppt/theme/theme11.xml" ContentType="application/vnd.openxmlformats-officedocument.theme+xml"/>
  <Override PartName="/ppt/slideLayouts/slideLayout11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  <p:sldMasterId id="2147483664" r:id="rId6"/>
    <p:sldMasterId id="2147483665" r:id="rId7"/>
    <p:sldMasterId id="2147483666" r:id="rId8"/>
    <p:sldMasterId id="2147483667" r:id="rId9"/>
    <p:sldMasterId id="2147483668" r:id="rId10"/>
    <p:sldMasterId id="2147483669" r:id="rId11"/>
    <p:sldMasterId id="2147483670" r:id="rId12"/>
  </p:sldMasterIdLst>
  <p:notesMasterIdLst>
    <p:notesMasterId r:id="rId26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72CCEA-8E71-43B8-BA57-2AF338D5C808}">
  <a:tblStyle styleId="{9E72CCEA-8E71-43B8-BA57-2AF338D5C80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79153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2948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579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8509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7298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0246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932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8885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8724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8627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5686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1447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9648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190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ctr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ctr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6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ctr" rtl="0">
              <a:spcBef>
                <a:spcPts val="320"/>
              </a:spcBef>
              <a:buClr>
                <a:srgbClr val="B75640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ctr" rtl="0">
              <a:spcBef>
                <a:spcPts val="320"/>
              </a:spcBef>
              <a:buClr>
                <a:srgbClr val="7A6B62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ctr" rtl="0">
              <a:spcBef>
                <a:spcPts val="280"/>
              </a:spcBef>
              <a:buClr>
                <a:srgbClr val="B29D00"/>
              </a:buClr>
              <a:buFont typeface="Georgia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4343400" y="2198687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 rot="5400000">
            <a:off x="2269331" y="-443706"/>
            <a:ext cx="4598987" cy="85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6915150" y="300990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9" name="Shape 259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defRPr>
                <a:solidFill>
                  <a:srgbClr val="7A9798"/>
                </a:solidFill>
              </a:defRPr>
            </a:lvl1pPr>
            <a:lvl2pPr lvl="1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4362450" y="102711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algn="ctr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1600" b="1" cap="none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800">
                <a:solidFill>
                  <a:srgbClr val="888888"/>
                </a:solidFill>
              </a:defRPr>
            </a:lvl2pPr>
            <a:lvl3pPr lvl="2"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600">
                <a:solidFill>
                  <a:srgbClr val="888888"/>
                </a:solidFill>
              </a:defRPr>
            </a:lvl3pPr>
            <a:lvl4pPr lvl="3"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400">
                <a:solidFill>
                  <a:srgbClr val="888888"/>
                </a:solidFill>
              </a:defRPr>
            </a:lvl4pPr>
            <a:lvl5pPr lvl="4"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4343400" y="2198687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 sz="2500"/>
            </a:lvl1pPr>
            <a:lvl2pPr lvl="1" rtl="0">
              <a:spcBef>
                <a:spcPts val="0"/>
              </a:spcBef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 sz="2500"/>
            </a:lvl1pPr>
            <a:lvl2pPr lvl="1" rtl="0">
              <a:spcBef>
                <a:spcPts val="0"/>
              </a:spcBef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5791200" y="6410325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ison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Font typeface="Georgia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Font typeface="Georgia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rtl="0">
              <a:spcBef>
                <a:spcPts val="0"/>
              </a:spcBef>
              <a:buFont typeface="Georgia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Font typeface="Georgia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Font typeface="Georgia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343400" y="1042987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4343400" y="1036637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Font typeface="Georgia"/>
              <a:buNone/>
              <a:defRPr sz="1200"/>
            </a:lvl2pPr>
            <a:lvl3pPr lvl="2" rtl="0">
              <a:spcBef>
                <a:spcPts val="0"/>
              </a:spcBef>
              <a:buFont typeface="Georgia"/>
              <a:buNone/>
              <a:defRPr sz="1000"/>
            </a:lvl3pPr>
            <a:lvl4pPr lvl="3" rtl="0">
              <a:spcBef>
                <a:spcPts val="0"/>
              </a:spcBef>
              <a:buFont typeface="Georgia"/>
              <a:buNone/>
              <a:defRPr sz="900"/>
            </a:lvl4pPr>
            <a:lvl5pPr lvl="4" rtl="0">
              <a:spcBef>
                <a:spcPts val="0"/>
              </a:spcBef>
              <a:buFont typeface="Georgia"/>
              <a:buNone/>
              <a:defRPr sz="900"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382962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3" name="Shape 213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 sz="32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defRPr sz="1200"/>
            </a:lvl2pPr>
            <a:lvl3pPr lvl="2" rtl="0">
              <a:spcBef>
                <a:spcPts val="0"/>
              </a:spcBef>
              <a:defRPr sz="1000"/>
            </a:lvl3pPr>
            <a:lvl4pPr lvl="3" rtl="0">
              <a:spcBef>
                <a:spcPts val="0"/>
              </a:spcBef>
              <a:defRPr sz="900"/>
            </a:lvl4pPr>
            <a:lvl5pPr lvl="4" rtl="0">
              <a:spcBef>
                <a:spcPts val="0"/>
              </a:spcBef>
              <a:defRPr sz="900"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dt" idx="10"/>
          </p:nvPr>
        </p:nvSpPr>
        <p:spPr>
          <a:xfrm>
            <a:off x="5788025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584575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9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0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/>
          <p:nvPr/>
        </p:nvSpPr>
        <p:spPr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/>
        </p:nvSpPr>
        <p:spPr>
          <a:xfrm>
            <a:off x="146050" y="6391275"/>
            <a:ext cx="8832850" cy="309562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Shape 11"/>
          <p:cNvCxnSpPr/>
          <p:nvPr/>
        </p:nvCxnSpPr>
        <p:spPr>
          <a:xfrm>
            <a:off x="155575" y="2419350"/>
            <a:ext cx="8832850" cy="0"/>
          </a:xfrm>
          <a:prstGeom prst="straightConnector1">
            <a:avLst/>
          </a:prstGeom>
          <a:noFill/>
          <a:ln w="114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2" name="Shape 12"/>
          <p:cNvSpPr txBox="1"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4362450" y="2209800"/>
            <a:ext cx="419100" cy="420687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4343400" y="2198687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5" name="Shape 195"/>
          <p:cNvCxnSpPr/>
          <p:nvPr/>
        </p:nvCxnSpPr>
        <p:spPr>
          <a:xfrm>
            <a:off x="152400" y="533400"/>
            <a:ext cx="8832850" cy="0"/>
          </a:xfrm>
          <a:prstGeom prst="straightConnector1">
            <a:avLst/>
          </a:prstGeom>
          <a:noFill/>
          <a:ln w="114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96" name="Shape 196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 txBox="1"/>
          <p:nvPr/>
        </p:nvSpPr>
        <p:spPr>
          <a:xfrm>
            <a:off x="152400" y="152400"/>
            <a:ext cx="8832850" cy="301625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 txBox="1"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149225" y="6388100"/>
            <a:ext cx="8832850" cy="309562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dt" idx="10"/>
          </p:nvPr>
        </p:nvSpPr>
        <p:spPr>
          <a:xfrm>
            <a:off x="5788025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584575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149225" y="6388100"/>
            <a:ext cx="8832850" cy="309562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5" name="Shape 225"/>
          <p:cNvCxnSpPr/>
          <p:nvPr/>
        </p:nvCxnSpPr>
        <p:spPr>
          <a:xfrm>
            <a:off x="152400" y="1276350"/>
            <a:ext cx="8832850" cy="0"/>
          </a:xfrm>
          <a:prstGeom prst="straightConnector1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226" name="Shape 226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Shape 227"/>
          <p:cNvSpPr/>
          <p:nvPr/>
        </p:nvSpPr>
        <p:spPr>
          <a:xfrm>
            <a:off x="4362450" y="1050925"/>
            <a:ext cx="419100" cy="420687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Shape 242"/>
          <p:cNvSpPr txBox="1"/>
          <p:nvPr/>
        </p:nvSpPr>
        <p:spPr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Shape 243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 txBox="1"/>
          <p:nvPr/>
        </p:nvSpPr>
        <p:spPr>
          <a:xfrm>
            <a:off x="146050" y="6391275"/>
            <a:ext cx="8832850" cy="309562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Shape 245"/>
          <p:cNvSpPr txBox="1"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6" name="Shape 246"/>
          <p:cNvCxnSpPr/>
          <p:nvPr/>
        </p:nvCxnSpPr>
        <p:spPr>
          <a:xfrm rot="5400000">
            <a:off x="4021137" y="3278187"/>
            <a:ext cx="6245225" cy="0"/>
          </a:xfrm>
          <a:prstGeom prst="straightConnector1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247" name="Shape 247"/>
          <p:cNvSpPr/>
          <p:nvPr/>
        </p:nvSpPr>
        <p:spPr>
          <a:xfrm>
            <a:off x="6838950" y="292576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6934200" y="3021012"/>
            <a:ext cx="420687" cy="4191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sldNum" idx="12"/>
          </p:nvPr>
        </p:nvSpPr>
        <p:spPr>
          <a:xfrm>
            <a:off x="6915150" y="300990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2" name="Shape 252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/>
          <p:nvPr/>
        </p:nvSpPr>
        <p:spPr>
          <a:xfrm>
            <a:off x="149225" y="6388100"/>
            <a:ext cx="8832850" cy="309562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" name="Shape 33"/>
          <p:cNvCxnSpPr/>
          <p:nvPr/>
        </p:nvCxnSpPr>
        <p:spPr>
          <a:xfrm>
            <a:off x="152400" y="1276350"/>
            <a:ext cx="8832850" cy="0"/>
          </a:xfrm>
          <a:prstGeom prst="straightConnector1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34" name="Shape 3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4362450" y="1050925"/>
            <a:ext cx="419100" cy="420687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4362450" y="102711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149225" y="6388100"/>
            <a:ext cx="8832850" cy="309562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6" name="Shape 56"/>
          <p:cNvCxnSpPr/>
          <p:nvPr/>
        </p:nvCxnSpPr>
        <p:spPr>
          <a:xfrm>
            <a:off x="152400" y="1276350"/>
            <a:ext cx="8832850" cy="0"/>
          </a:xfrm>
          <a:prstGeom prst="straightConnector1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57" name="Shape 57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4362450" y="1050925"/>
            <a:ext cx="419100" cy="420687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146050" y="6391275"/>
            <a:ext cx="8832850" cy="309562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1" name="Shape 71"/>
          <p:cNvCxnSpPr/>
          <p:nvPr/>
        </p:nvCxnSpPr>
        <p:spPr>
          <a:xfrm>
            <a:off x="152400" y="2438400"/>
            <a:ext cx="8832850" cy="0"/>
          </a:xfrm>
          <a:prstGeom prst="straightConnector1">
            <a:avLst/>
          </a:prstGeom>
          <a:noFill/>
          <a:ln w="114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72" name="Shape 7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4362450" y="2209800"/>
            <a:ext cx="419100" cy="420687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4343400" y="2198687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49225" y="6388100"/>
            <a:ext cx="8832850" cy="309562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" name="Shape 92"/>
          <p:cNvCxnSpPr/>
          <p:nvPr/>
        </p:nvCxnSpPr>
        <p:spPr>
          <a:xfrm>
            <a:off x="152400" y="1276350"/>
            <a:ext cx="8832850" cy="0"/>
          </a:xfrm>
          <a:prstGeom prst="straightConnector1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93" name="Shape 93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4362450" y="1050925"/>
            <a:ext cx="419100" cy="420687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Shape 95"/>
          <p:cNvCxnSpPr/>
          <p:nvPr/>
        </p:nvCxnSpPr>
        <p:spPr>
          <a:xfrm rot="10800000" flipH="1">
            <a:off x="4562475" y="1576387"/>
            <a:ext cx="9525" cy="481806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5791200" y="6410325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4343400" y="103981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hape 109"/>
          <p:cNvCxnSpPr/>
          <p:nvPr/>
        </p:nvCxnSpPr>
        <p:spPr>
          <a:xfrm rot="10800000">
            <a:off x="4572000" y="2200275"/>
            <a:ext cx="0" cy="418782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10" name="Shape 110"/>
          <p:cNvSpPr txBox="1"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146050" y="6391275"/>
            <a:ext cx="8832850" cy="31115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6" name="Shape 116"/>
          <p:cNvCxnSpPr/>
          <p:nvPr/>
        </p:nvCxnSpPr>
        <p:spPr>
          <a:xfrm>
            <a:off x="152400" y="1279525"/>
            <a:ext cx="8832850" cy="0"/>
          </a:xfrm>
          <a:prstGeom prst="straightConnector1">
            <a:avLst/>
          </a:prstGeom>
          <a:noFill/>
          <a:ln w="114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17" name="Shape 117"/>
          <p:cNvSpPr txBox="1"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4362450" y="1050925"/>
            <a:ext cx="419100" cy="420687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4343400" y="1042987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149225" y="6388100"/>
            <a:ext cx="8832850" cy="309562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1" name="Shape 141"/>
          <p:cNvCxnSpPr/>
          <p:nvPr/>
        </p:nvCxnSpPr>
        <p:spPr>
          <a:xfrm>
            <a:off x="152400" y="1276350"/>
            <a:ext cx="8832850" cy="0"/>
          </a:xfrm>
          <a:prstGeom prst="straightConnector1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42" name="Shape 142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4362450" y="1050925"/>
            <a:ext cx="419100" cy="420687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4343400" y="1036637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146050" y="6391275"/>
            <a:ext cx="8832850" cy="309562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40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152400" y="152400"/>
            <a:ext cx="8832850" cy="304800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0" y="0"/>
            <a:ext cx="9144000" cy="1190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Shape 178"/>
          <p:cNvCxnSpPr/>
          <p:nvPr/>
        </p:nvCxnSpPr>
        <p:spPr>
          <a:xfrm>
            <a:off x="152400" y="533400"/>
            <a:ext cx="8832850" cy="0"/>
          </a:xfrm>
          <a:prstGeom prst="straightConnector1">
            <a:avLst/>
          </a:prstGeom>
          <a:noFill/>
          <a:ln w="11425" cap="flat" cmpd="sng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79" name="Shape 17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B98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149225" y="6388100"/>
            <a:ext cx="8832850" cy="309562"/>
          </a:xfrm>
          <a:prstGeom prst="rect">
            <a:avLst/>
          </a:prstGeom>
          <a:solidFill>
            <a:srgbClr val="8CADA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400" cy="4598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3050" marR="0" lvl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7688" marR="0" lvl="1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325" marR="0" lvl="2" indent="-142875" algn="l" rtl="0">
              <a:spcBef>
                <a:spcPts val="400"/>
              </a:spcBef>
              <a:spcAft>
                <a:spcPts val="0"/>
              </a:spcAft>
              <a:buClr>
                <a:srgbClr val="8CADAE"/>
              </a:buClr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6963" marR="0" lvl="3" indent="-144462" algn="l" rtl="0">
              <a:spcBef>
                <a:spcPts val="400"/>
              </a:spcBef>
              <a:spcAft>
                <a:spcPts val="0"/>
              </a:spcAft>
              <a:buClr>
                <a:srgbClr val="8C7B70"/>
              </a:buClr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8FB08C"/>
              </a:buClr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ftr" idx="11"/>
          </p:nvPr>
        </p:nvSpPr>
        <p:spPr>
          <a:xfrm>
            <a:off x="301625" y="6410325"/>
            <a:ext cx="3382962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ningtips.com/cgi-bin/simple.p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ba.gov/content/borrowing-money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ADVENTURES IN ENTREPRENEURSHIP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The Business Project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ctrTitle"/>
          </p:nvPr>
        </p:nvSpPr>
        <p:spPr>
          <a:xfrm>
            <a:off x="762000" y="1524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200" b="1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Part V – Financing Your Business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685800" y="762000"/>
            <a:ext cx="7772400" cy="59086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Sample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Start-up costs    </a:t>
            </a: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(must have list of all that you are purchasing)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$27,328.42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</a:t>
            </a:r>
            <a:r>
              <a:rPr lang="en-US" sz="1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(round up!)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$30,000.00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20% 			80%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(Owners’	Equity)		(Liability – loan)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$6,000.00		$24,000.00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</a:t>
            </a:r>
            <a:r>
              <a:rPr lang="en-US" sz="1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http://www.planningtips.com/cgi-bin/simple.pl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use7% as your interest rate 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plug in your loan amount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plug in your term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will calculate your monthly payment for you!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4495800" y="5181600"/>
            <a:ext cx="2971800" cy="923925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 than 20k 	1year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20k – 100k	5 years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100k+		10 years</a:t>
            </a:r>
          </a:p>
        </p:txBody>
      </p:sp>
      <p:cxnSp>
        <p:nvCxnSpPr>
          <p:cNvPr id="322" name="Shape 322"/>
          <p:cNvCxnSpPr/>
          <p:nvPr/>
        </p:nvCxnSpPr>
        <p:spPr>
          <a:xfrm rot="5400000">
            <a:off x="1867693" y="1637506"/>
            <a:ext cx="533400" cy="1587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"/>
            <a:headEnd type="none" w="med" len="med"/>
            <a:tailEnd type="stealth" w="lg" len="lg"/>
          </a:ln>
        </p:spPr>
      </p:cxnSp>
      <p:cxnSp>
        <p:nvCxnSpPr>
          <p:cNvPr id="323" name="Shape 323"/>
          <p:cNvCxnSpPr/>
          <p:nvPr/>
        </p:nvCxnSpPr>
        <p:spPr>
          <a:xfrm rot="10800000" flipH="1">
            <a:off x="2895600" y="5715000"/>
            <a:ext cx="1371600" cy="2286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"/>
            <a:headEnd type="none" w="med" len="med"/>
            <a:tailEnd type="stealth" w="lg" len="lg"/>
          </a:ln>
        </p:spPr>
      </p:cxnSp>
      <p:cxnSp>
        <p:nvCxnSpPr>
          <p:cNvPr id="324" name="Shape 324"/>
          <p:cNvCxnSpPr/>
          <p:nvPr/>
        </p:nvCxnSpPr>
        <p:spPr>
          <a:xfrm rot="5400000">
            <a:off x="1066800" y="2133600"/>
            <a:ext cx="533400" cy="3810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"/>
            <a:headEnd type="none" w="med" len="med"/>
            <a:tailEnd type="stealth" w="lg" len="lg"/>
          </a:ln>
        </p:spPr>
      </p:cxnSp>
      <p:cxnSp>
        <p:nvCxnSpPr>
          <p:cNvPr id="325" name="Shape 325"/>
          <p:cNvCxnSpPr/>
          <p:nvPr/>
        </p:nvCxnSpPr>
        <p:spPr>
          <a:xfrm rot="-5400000" flipH="1">
            <a:off x="2894806" y="2134393"/>
            <a:ext cx="457200" cy="455612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"/>
            <a:headEnd type="none" w="med" len="med"/>
            <a:tailEnd type="stealth" w="lg" len="lg"/>
          </a:ln>
        </p:spPr>
      </p:cxnSp>
      <p:cxnSp>
        <p:nvCxnSpPr>
          <p:cNvPr id="326" name="Shape 326"/>
          <p:cNvCxnSpPr/>
          <p:nvPr/>
        </p:nvCxnSpPr>
        <p:spPr>
          <a:xfrm rot="5400000">
            <a:off x="3848893" y="3618706"/>
            <a:ext cx="533400" cy="1587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"/>
            <a:headEnd type="none" w="med" len="med"/>
            <a:tailEnd type="stealth" w="lg" len="lg"/>
          </a:ln>
        </p:spPr>
      </p:cxnSp>
      <p:cxnSp>
        <p:nvCxnSpPr>
          <p:cNvPr id="327" name="Shape 327"/>
          <p:cNvCxnSpPr/>
          <p:nvPr/>
        </p:nvCxnSpPr>
        <p:spPr>
          <a:xfrm rot="5400000">
            <a:off x="1029493" y="3618706"/>
            <a:ext cx="533400" cy="1587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"/>
            <a:headEnd type="none" w="med" len="med"/>
            <a:tailEnd type="stealth" w="lg" len="lg"/>
          </a:ln>
        </p:spPr>
      </p:cxnSp>
      <p:sp>
        <p:nvSpPr>
          <p:cNvPr id="328" name="Shape 328"/>
          <p:cNvSpPr txBox="1"/>
          <p:nvPr/>
        </p:nvSpPr>
        <p:spPr>
          <a:xfrm>
            <a:off x="3276600" y="1295400"/>
            <a:ext cx="5257800" cy="3381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(The amount you round up becomes your cash.)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5926137" y="2978150"/>
            <a:ext cx="2362200" cy="147637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to: </a:t>
            </a:r>
            <a:r>
              <a:rPr lang="en-US" sz="1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https://www.sba.gov/content/borrowing-money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loan information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Reminders!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7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Don’t forget to interview your small business owner!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Final Projects: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Business Plan must be typed, and written as one single essay, incorporating all the changes from your feedback.  DO NOT break down as Part I, Part II, etc.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Turn Business Plan, Financial Reports and Logo, Business Card and Advertising sample in a report cover, with cover page with name of business, partners, and class period.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Make sure you have documented all of your sources.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Presentation must have a visual element – Powerpoint, posterboard, etc.  Samples are encouraged!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 prepared to answer questions about your business.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None/>
            </a:pPr>
            <a:endParaRPr sz="22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2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Success Criteria for Part VI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304800" y="1676400"/>
            <a:ext cx="8504237" cy="494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Partners</a:t>
            </a:r>
            <a:r>
              <a:rPr lang="en-US"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can determine total revenue, using the prices you have established for your goods/services, and estimate the number of sales.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Partners can determine the cost of goods sold if applicable, and subtract from total revenue to get net sales.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Partners can identify all other operating costs, and subtract from net sales to get net income.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Partners can estimate total taxes and subtract from net income to determine the amount of profit, if any.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Partners can correctly fill out a sample income statement for their small business.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lang="en-US"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Part VI – The Income Statement</a:t>
            </a: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7" cy="4797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need to ESTIMATE your total revenue – remember that it is </a:t>
            </a:r>
            <a:r>
              <a:rPr lang="en-US" sz="2700" b="0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Price x Quantity Sold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!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Cost of Goods Sold 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you paid for your inventory items (wholesale v. retail).   A book cost you $3 (</a:t>
            </a:r>
            <a:r>
              <a:rPr lang="en-US"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cost</a:t>
            </a: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 book) and you sell it for $10 (</a:t>
            </a:r>
            <a:r>
              <a:rPr lang="en-US"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price</a:t>
            </a: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 book).  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Or, you may have to find the standard mark-up on your good.  For example, you sell clothes.  The standard mark-up on clothing is 100%.  So, if you </a:t>
            </a:r>
            <a:r>
              <a:rPr lang="en-US"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price</a:t>
            </a: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 shirt at $20, the </a:t>
            </a:r>
            <a:r>
              <a:rPr lang="en-US"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cost</a:t>
            </a: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 it would have been $10. </a:t>
            </a:r>
            <a:r>
              <a:rPr lang="en-US" sz="2200" b="0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(You will need to look this up!)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Your operating costs are your </a:t>
            </a:r>
            <a:r>
              <a:rPr lang="en-US" sz="27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recurring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expenses (i.e rent, utilities, wages, loan payment)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4000" b="1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The Proposal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7" cy="457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Choose partners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Choose wisely!!! Compatible schedule and skills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Get contact information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Product or Service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Something you are familiar with or have an interest in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Remember this is a small business, not an oligopoly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Don’t get over ambitious !!!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Potential business name(s)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It’s your first contact with your customers—Your first impression, so make it GOOD!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Potential location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Remember you must find a real physical location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Initial expenses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1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One time expenditures, not wages, rent, etc.</a:t>
            </a:r>
          </a:p>
          <a:p>
            <a:pPr marL="547687" marR="0" lvl="1" indent="-280987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None/>
            </a:pPr>
            <a:endParaRPr sz="19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9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2800" b="1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Part I – Description and Market Structure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100" cy="508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is your name and why did you choose it?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Explain!  You should be excited about your name!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None/>
            </a:pPr>
            <a:endParaRPr sz="22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Detailed description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/>
              <a:t>What is your business? Describe it in detail. </a:t>
            </a: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Use all five senses.  Make your business come alive.  Draw a floorplan – use color, texture etc. to describe everything!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None/>
            </a:pPr>
            <a:endParaRPr sz="22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Identify competition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Not just identical businesses, but those with similar or substitute products or services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Remember you can’t be cheaper, so how will you be </a:t>
            </a:r>
            <a:r>
              <a:rPr lang="en-US" sz="2200" b="1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better</a:t>
            </a:r>
            <a:r>
              <a:rPr lang="en-US"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?  Think service.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2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1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Part II – Leadership Structure</a:t>
            </a:r>
          </a:p>
        </p:txBody>
      </p:sp>
      <p:graphicFrame>
        <p:nvGraphicFramePr>
          <p:cNvPr id="283" name="Shape 283"/>
          <p:cNvGraphicFramePr/>
          <p:nvPr/>
        </p:nvGraphicFramePr>
        <p:xfrm>
          <a:off x="304800" y="990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{9E72CCEA-8E71-43B8-BA57-2AF338D5C808}</a:tableStyleId>
              </a:tblPr>
              <a:tblGrid>
                <a:gridCol w="2057400"/>
                <a:gridCol w="2057400"/>
                <a:gridCol w="2057400"/>
                <a:gridCol w="2438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Business Finance and Accounting</a:t>
                      </a: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Marketing and Sales</a:t>
                      </a: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Human Resources</a:t>
                      </a: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Facility Maintenance, Repair and Safety</a:t>
                      </a: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479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284" name="Shape 284"/>
          <p:cNvSpPr txBox="1"/>
          <p:nvPr/>
        </p:nvSpPr>
        <p:spPr>
          <a:xfrm>
            <a:off x="304800" y="3429000"/>
            <a:ext cx="8534400" cy="25860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List all the tasks you think would fit under these categories. Think about daily, weekly, monthly tasks. 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are your strengths and weaknesses and how will you use them to decide which partner is responsible for what tasks?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1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Part III – Personnel Requirements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304800" y="1676400"/>
            <a:ext cx="8504237" cy="4797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are the success criteria for Part III?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can determine how many employees you will need for your business.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can establish hiring criteria – what will your employees do?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can decide how to find qualified employees.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can create a weekly employee schedule.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can apply the </a:t>
            </a:r>
            <a:r>
              <a:rPr lang="en-US" sz="2800" b="0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theories of wages </a:t>
            </a: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determine what you will pay your employees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1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Part III – Personnel Requirements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7" cy="4797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many employees will you hire? It needs to make sense for your size and type of business.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are your business’ main employee.  You must be working!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Remember full-time employees must have benefits.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Have a clear job description.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Make a weekly schedule.  They are harder to make than you may think! Partners should be on the schedule.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Explain how you determined pay rates. Go to salary.com if you need specialized employees and do not know what to pay them. 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Briefly describe the 3 theories of wages in Chapter 8, and explain which one applies to how you are paying your employees.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janitors or accountants !!!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Market Structure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7" cy="457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Read Chapter 7, Section 1 and fill out the Market Structure Chart.  Do NOT just copy the chart at the end of the section – that will </a:t>
            </a:r>
            <a:r>
              <a:rPr lang="en-US" sz="27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not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give you enough details to do well on the quiz on Wednesday.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must incorporate the following into your Part IV discussion:  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sz="27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type of market structure does your 	business fit into, and why?  How will this 	affect your marketing strategy?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1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Part IV – Marketing Plan</a:t>
            </a:r>
          </a:p>
        </p:txBody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7" cy="4797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(PLACE) </a:t>
            </a: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LOCATION, LOCATION, LOCATION!!!  Explain the importance of your location in attracting your customers.  A description of your building and the sign you choose is important here.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(PRODUCT)</a:t>
            </a: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Who are your target customers?  What needs/wants are you going to meet for them? Your logo and business card need to support your marketing goals – need to match your target audience.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(PROMOTION)</a:t>
            </a: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Not just advertising.  Think promotions and merchandising!  Be creative!  These don’t have to be expensive.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(PRICE) </a:t>
            </a:r>
            <a:r>
              <a:rPr lang="en-US"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Determine your prices.  Either mark-up wholesale costs, or figure out the standard mark-up and work backward to find your wholesale cost.  You will have to guess your number of sales.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Success Criteria for Part V</a:t>
            </a:r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7" cy="494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Students</a:t>
            </a:r>
            <a:r>
              <a:rPr lang="en-US" sz="27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can research and total up all start-up costs they will need for their business project.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Students can explain the criteria to qualify for a small business loan, and describe the process of applying for a loan at a bank.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Students can determine the monthly loan payment based on a getting a loan for 80% of their start-up costs, a given interest rate, and an appropriate loan term using a loan calculator.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Students can create a simple balance sheet, and identify assets, liabilities and owner’s equity.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lang="en-US"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1083</Words>
  <Application>Microsoft Office PowerPoint</Application>
  <PresentationFormat>On-screen Show (4:3)</PresentationFormat>
  <Paragraphs>130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13</vt:i4>
      </vt:variant>
    </vt:vector>
  </HeadingPairs>
  <TitlesOfParts>
    <vt:vector size="29" baseType="lpstr">
      <vt:lpstr>Arial</vt:lpstr>
      <vt:lpstr>Calibri</vt:lpstr>
      <vt:lpstr>Georgia</vt:lpstr>
      <vt:lpstr>Noto Sans Symbols</vt:lpstr>
      <vt:lpstr>1_Civic</vt:lpstr>
      <vt:lpstr>2_Civic</vt:lpstr>
      <vt:lpstr>Civic</vt:lpstr>
      <vt:lpstr>3_Civic</vt:lpstr>
      <vt:lpstr>4_Civic</vt:lpstr>
      <vt:lpstr>5_Civic</vt:lpstr>
      <vt:lpstr>6_Civic</vt:lpstr>
      <vt:lpstr>7_Civic</vt:lpstr>
      <vt:lpstr>8_Civic</vt:lpstr>
      <vt:lpstr>9_Civic</vt:lpstr>
      <vt:lpstr>10_Civic</vt:lpstr>
      <vt:lpstr>11_Civic</vt:lpstr>
      <vt:lpstr>The Business Project</vt:lpstr>
      <vt:lpstr>The Proposal</vt:lpstr>
      <vt:lpstr>Part I – Description and Market Structure</vt:lpstr>
      <vt:lpstr>Part II – Leadership Structure</vt:lpstr>
      <vt:lpstr>Part III – Personnel Requirements</vt:lpstr>
      <vt:lpstr>Part III – Personnel Requirements</vt:lpstr>
      <vt:lpstr>Market Structure</vt:lpstr>
      <vt:lpstr>Part IV – Marketing Plan</vt:lpstr>
      <vt:lpstr>Success Criteria for Part V</vt:lpstr>
      <vt:lpstr>Part V – Financing Your Business</vt:lpstr>
      <vt:lpstr>Reminders!</vt:lpstr>
      <vt:lpstr>Success Criteria for Part VI</vt:lpstr>
      <vt:lpstr>Part VI – The Income Statement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Business Project</dc:title>
  <dc:creator>Thomas_Arredondo</dc:creator>
  <cp:lastModifiedBy>Thomas_Arredondo</cp:lastModifiedBy>
  <cp:revision>1</cp:revision>
  <dcterms:modified xsi:type="dcterms:W3CDTF">2017-10-23T15:48:08Z</dcterms:modified>
</cp:coreProperties>
</file>