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881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939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18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0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5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45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1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27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87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9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531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4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74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274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4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534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265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981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726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670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324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377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745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06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355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44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13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508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26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65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80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48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86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18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0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1371600" y="1511300"/>
            <a:ext cx="6400799" cy="227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549400" y="4051300"/>
            <a:ext cx="6032499" cy="10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8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6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4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4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4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4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4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3999" cy="1924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828674" y="9524"/>
            <a:ext cx="5333999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499"/>
            <a:ext cx="3657600" cy="769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0636" y="12700"/>
            <a:ext cx="8896350" cy="6780211"/>
          </a:xfrm>
          <a:custGeom>
            <a:avLst/>
            <a:gdLst/>
            <a:ahLst/>
            <a:cxnLst/>
            <a:rect l="0" t="0" r="0" b="0"/>
            <a:pathLst>
              <a:path w="3985" h="3619" extrusionOk="0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195261" y="234950"/>
            <a:ext cx="3787774" cy="1777999"/>
            <a:chOff x="195261" y="234950"/>
            <a:chExt cx="3787774" cy="1777999"/>
          </a:xfrm>
        </p:grpSpPr>
        <p:sp>
          <p:nvSpPr>
            <p:cNvPr id="8" name="Shape 8"/>
            <p:cNvSpPr/>
            <p:nvPr/>
          </p:nvSpPr>
          <p:spPr>
            <a:xfrm>
              <a:off x="280987" y="280987"/>
              <a:ext cx="3571875" cy="1614486"/>
            </a:xfrm>
            <a:custGeom>
              <a:avLst/>
              <a:gdLst/>
              <a:ahLst/>
              <a:cxnLst/>
              <a:rect l="0" t="0" r="0" b="0"/>
              <a:pathLst>
                <a:path w="794" h="414" extrusionOk="0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263525" y="414337"/>
              <a:ext cx="3562350" cy="1598612"/>
            </a:xfrm>
            <a:custGeom>
              <a:avLst/>
              <a:gdLst/>
              <a:ahLst/>
              <a:cxnLst/>
              <a:rect l="0" t="0" r="0" b="0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752475" y="546100"/>
              <a:ext cx="2362199" cy="1458911"/>
            </a:xfrm>
            <a:custGeom>
              <a:avLst/>
              <a:gdLst/>
              <a:ahLst/>
              <a:cxnLst/>
              <a:rect l="0" t="0" r="0" b="0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1" name="Shape 11"/>
            <p:cNvGrpSpPr/>
            <p:nvPr/>
          </p:nvGrpSpPr>
          <p:grpSpPr>
            <a:xfrm>
              <a:off x="195261" y="234950"/>
              <a:ext cx="3787774" cy="1716086"/>
              <a:chOff x="195261" y="234950"/>
              <a:chExt cx="3787774" cy="1716086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3182936" y="1482725"/>
                <a:ext cx="336549" cy="339725"/>
              </a:xfrm>
              <a:custGeom>
                <a:avLst/>
                <a:gdLst/>
                <a:ahLst/>
                <a:cxnLst/>
                <a:rect l="0" t="0" r="0" b="0"/>
                <a:pathLst>
                  <a:path w="150" h="173" extrusionOk="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195261" y="234950"/>
                <a:ext cx="3787774" cy="1716086"/>
              </a:xfrm>
              <a:custGeom>
                <a:avLst/>
                <a:gdLst/>
                <a:ahLst/>
                <a:cxnLst/>
                <a:rect l="0" t="0" r="0" b="0"/>
                <a:pathLst>
                  <a:path w="1684" h="880" extrusionOk="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14350" y="250825"/>
                <a:ext cx="2676524" cy="974724"/>
              </a:xfrm>
              <a:custGeom>
                <a:avLst/>
                <a:gdLst/>
                <a:ahLst/>
                <a:cxnLst/>
                <a:rect l="0" t="0" r="0" b="0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649287" y="398462"/>
                <a:ext cx="360361" cy="650874"/>
              </a:xfrm>
              <a:custGeom>
                <a:avLst/>
                <a:gdLst/>
                <a:ahLst/>
                <a:cxnLst/>
                <a:rect l="0" t="0" r="0" b="0"/>
                <a:pathLst>
                  <a:path w="160" h="335" extrusionOk="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1343025" y="850900"/>
                <a:ext cx="1096961" cy="577849"/>
              </a:xfrm>
              <a:custGeom>
                <a:avLst/>
                <a:gdLst/>
                <a:ahLst/>
                <a:cxnLst/>
                <a:rect l="0" t="0" r="0" b="0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grpSp>
        <p:nvGrpSpPr>
          <p:cNvPr id="17" name="Shape 17"/>
          <p:cNvGrpSpPr/>
          <p:nvPr/>
        </p:nvGrpSpPr>
        <p:grpSpPr>
          <a:xfrm>
            <a:off x="7797641" y="4318434"/>
            <a:ext cx="979802" cy="1159593"/>
            <a:chOff x="7797641" y="4318434"/>
            <a:chExt cx="979802" cy="1159593"/>
          </a:xfrm>
        </p:grpSpPr>
        <p:sp>
          <p:nvSpPr>
            <p:cNvPr id="18" name="Shape 18"/>
            <p:cNvSpPr/>
            <p:nvPr/>
          </p:nvSpPr>
          <p:spPr>
            <a:xfrm rot="7320000">
              <a:off x="7793037" y="4660900"/>
              <a:ext cx="998537" cy="465137"/>
            </a:xfrm>
            <a:custGeom>
              <a:avLst/>
              <a:gdLst/>
              <a:ahLst/>
              <a:cxnLst/>
              <a:rect l="0" t="0" r="0" b="0"/>
              <a:pathLst>
                <a:path w="794" h="414" extrusionOk="0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7320000">
              <a:off x="7768431" y="4639468"/>
              <a:ext cx="995362" cy="460375"/>
            </a:xfrm>
            <a:custGeom>
              <a:avLst/>
              <a:gdLst/>
              <a:ahLst/>
              <a:cxnLst/>
              <a:rect l="0" t="0" r="0" b="0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 rot="7320000">
              <a:off x="7936705" y="4625180"/>
              <a:ext cx="660400" cy="420687"/>
            </a:xfrm>
            <a:custGeom>
              <a:avLst/>
              <a:gdLst/>
              <a:ahLst/>
              <a:cxnLst/>
              <a:rect l="0" t="0" r="0" b="0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1" name="Shape 21"/>
            <p:cNvGrpSpPr/>
            <p:nvPr/>
          </p:nvGrpSpPr>
          <p:grpSpPr>
            <a:xfrm>
              <a:off x="7797641" y="4318434"/>
              <a:ext cx="979802" cy="1159593"/>
              <a:chOff x="7797641" y="4318434"/>
              <a:chExt cx="979802" cy="1159593"/>
            </a:xfrm>
          </p:grpSpPr>
          <p:sp>
            <p:nvSpPr>
              <p:cNvPr id="22" name="Shape 22"/>
              <p:cNvSpPr/>
              <p:nvPr/>
            </p:nvSpPr>
            <p:spPr>
              <a:xfrm rot="7320000">
                <a:off x="7916862" y="5064124"/>
                <a:ext cx="93661" cy="96837"/>
              </a:xfrm>
              <a:custGeom>
                <a:avLst/>
                <a:gdLst/>
                <a:ahLst/>
                <a:cxnLst/>
                <a:rect l="0" t="0" r="0" b="0"/>
                <a:pathLst>
                  <a:path w="150" h="173" extrusionOk="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7320000">
                <a:off x="7758112" y="4651374"/>
                <a:ext cx="1058862" cy="493712"/>
              </a:xfrm>
              <a:custGeom>
                <a:avLst/>
                <a:gdLst/>
                <a:ahLst/>
                <a:cxnLst/>
                <a:rect l="0" t="0" r="0" b="0"/>
                <a:pathLst>
                  <a:path w="1684" h="880" extrusionOk="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7320000">
                <a:off x="8035924" y="4757736"/>
                <a:ext cx="749299" cy="279399"/>
              </a:xfrm>
              <a:custGeom>
                <a:avLst/>
                <a:gdLst/>
                <a:ahLst/>
                <a:cxnLst/>
                <a:rect l="0" t="0" r="0" b="0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7320000">
                <a:off x="8516142" y="4560093"/>
                <a:ext cx="100012" cy="187325"/>
              </a:xfrm>
              <a:custGeom>
                <a:avLst/>
                <a:gdLst/>
                <a:ahLst/>
                <a:cxnLst/>
                <a:rect l="0" t="0" r="0" b="0"/>
                <a:pathLst>
                  <a:path w="160" h="335" extrusionOk="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 rot="7320000">
                <a:off x="8155780" y="4761706"/>
                <a:ext cx="306387" cy="165100"/>
              </a:xfrm>
              <a:custGeom>
                <a:avLst/>
                <a:gdLst/>
                <a:ahLst/>
                <a:cxnLst/>
                <a:rect l="0" t="0" r="0" b="0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27" name="Shape 27"/>
          <p:cNvSpPr/>
          <p:nvPr/>
        </p:nvSpPr>
        <p:spPr>
          <a:xfrm>
            <a:off x="901700" y="5054600"/>
            <a:ext cx="6807200" cy="728662"/>
          </a:xfrm>
          <a:custGeom>
            <a:avLst/>
            <a:gdLst/>
            <a:ahLst/>
            <a:cxnLst/>
            <a:rect l="0" t="0" r="0" b="0"/>
            <a:pathLst>
              <a:path w="4288" h="459" extrusionOk="0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rect l="0" t="0" r="0" b="0"/>
            <a:pathLst>
              <a:path w="560" h="240" extrusionOk="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3180000">
            <a:off x="7777956" y="-15080"/>
            <a:ext cx="1162049" cy="2084387"/>
          </a:xfrm>
          <a:custGeom>
            <a:avLst/>
            <a:gdLst/>
            <a:ahLst/>
            <a:cxnLst/>
            <a:rect l="0" t="0" r="0" b="0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" name="Shape 47"/>
          <p:cNvSpPr/>
          <p:nvPr/>
        </p:nvSpPr>
        <p:spPr>
          <a:xfrm rot="-3180000">
            <a:off x="7865268" y="24606"/>
            <a:ext cx="1165224" cy="2097087"/>
          </a:xfrm>
          <a:custGeom>
            <a:avLst/>
            <a:gdLst/>
            <a:ahLst/>
            <a:cxnLst/>
            <a:rect l="0" t="0" r="0" b="0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" name="Shape 48"/>
          <p:cNvSpPr/>
          <p:nvPr/>
        </p:nvSpPr>
        <p:spPr>
          <a:xfrm rot="-3180000">
            <a:off x="7831137" y="192087"/>
            <a:ext cx="1025524" cy="1571625"/>
          </a:xfrm>
          <a:custGeom>
            <a:avLst/>
            <a:gdLst/>
            <a:ahLst/>
            <a:cxnLst/>
            <a:rect l="0" t="0" r="0" b="0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9" name="Shape 49"/>
          <p:cNvGrpSpPr/>
          <p:nvPr/>
        </p:nvGrpSpPr>
        <p:grpSpPr>
          <a:xfrm>
            <a:off x="7937" y="5540375"/>
            <a:ext cx="1784350" cy="1246186"/>
            <a:chOff x="7937" y="5540375"/>
            <a:chExt cx="1784350" cy="1246186"/>
          </a:xfrm>
        </p:grpSpPr>
        <p:sp>
          <p:nvSpPr>
            <p:cNvPr id="50" name="Shape 50"/>
            <p:cNvSpPr/>
            <p:nvPr/>
          </p:nvSpPr>
          <p:spPr>
            <a:xfrm>
              <a:off x="38100" y="5564187"/>
              <a:ext cx="1728787" cy="1030287"/>
            </a:xfrm>
            <a:custGeom>
              <a:avLst/>
              <a:gdLst/>
              <a:ahLst/>
              <a:cxnLst/>
              <a:rect l="0" t="0" r="0" b="0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622425" y="5686425"/>
              <a:ext cx="112711" cy="204786"/>
            </a:xfrm>
            <a:custGeom>
              <a:avLst/>
              <a:gdLst/>
              <a:ahLst/>
              <a:cxnLst/>
              <a:rect l="0" t="0" r="0" b="0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1750" y="5991225"/>
              <a:ext cx="1257300" cy="650875"/>
            </a:xfrm>
            <a:custGeom>
              <a:avLst/>
              <a:gdLst/>
              <a:ahLst/>
              <a:cxnLst/>
              <a:rect l="0" t="0" r="0" b="0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04786" y="6045200"/>
              <a:ext cx="833437" cy="593725"/>
            </a:xfrm>
            <a:custGeom>
              <a:avLst/>
              <a:gdLst/>
              <a:ahLst/>
              <a:cxnLst/>
              <a:rect l="0" t="0" r="0" b="0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769937" y="5607050"/>
              <a:ext cx="214311" cy="192087"/>
            </a:xfrm>
            <a:custGeom>
              <a:avLst/>
              <a:gdLst/>
              <a:ahLst/>
              <a:cxnLst/>
              <a:rect l="0" t="0" r="0" b="0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1017587" y="6608761"/>
              <a:ext cx="120650" cy="177800"/>
            </a:xfrm>
            <a:custGeom>
              <a:avLst/>
              <a:gdLst/>
              <a:ahLst/>
              <a:cxnLst/>
              <a:rect l="0" t="0" r="0" b="0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800100" y="5726112"/>
              <a:ext cx="306387" cy="608012"/>
            </a:xfrm>
            <a:custGeom>
              <a:avLst/>
              <a:gdLst/>
              <a:ahLst/>
              <a:cxnLst/>
              <a:rect l="0" t="0" r="0" b="0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060450" y="5699125"/>
              <a:ext cx="577850" cy="276225"/>
            </a:xfrm>
            <a:custGeom>
              <a:avLst/>
              <a:gdLst/>
              <a:ahLst/>
              <a:cxnLst/>
              <a:rect l="0" t="0" r="0" b="0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50862" y="5862637"/>
              <a:ext cx="247650" cy="106362"/>
            </a:xfrm>
            <a:custGeom>
              <a:avLst/>
              <a:gdLst/>
              <a:ahLst/>
              <a:cxnLst/>
              <a:rect l="0" t="0" r="0" b="0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59" name="Shape 59"/>
            <p:cNvGrpSpPr/>
            <p:nvPr/>
          </p:nvGrpSpPr>
          <p:grpSpPr>
            <a:xfrm>
              <a:off x="7937" y="5540375"/>
              <a:ext cx="1784350" cy="1238248"/>
              <a:chOff x="7937" y="5540375"/>
              <a:chExt cx="1784350" cy="1238248"/>
            </a:xfrm>
          </p:grpSpPr>
          <p:grpSp>
            <p:nvGrpSpPr>
              <p:cNvPr id="60" name="Shape 60"/>
              <p:cNvGrpSpPr/>
              <p:nvPr/>
            </p:nvGrpSpPr>
            <p:grpSpPr>
              <a:xfrm>
                <a:off x="792162" y="5654675"/>
                <a:ext cx="869949" cy="1123948"/>
                <a:chOff x="792162" y="5654675"/>
                <a:chExt cx="869949" cy="1123948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792162" y="5694362"/>
                  <a:ext cx="249236" cy="13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1009650" y="6567486"/>
                  <a:ext cx="182561" cy="211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593850" y="5654675"/>
                  <a:ext cx="68261" cy="185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sp>
            <p:nvSpPr>
              <p:cNvPr id="64" name="Shape 64"/>
              <p:cNvSpPr/>
              <p:nvPr/>
            </p:nvSpPr>
            <p:spPr>
              <a:xfrm>
                <a:off x="120650" y="5924550"/>
                <a:ext cx="944561" cy="396875"/>
              </a:xfrm>
              <a:custGeom>
                <a:avLst/>
                <a:gdLst/>
                <a:ahLst/>
                <a:cxnLst/>
                <a:rect l="0" t="0" r="0" b="0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412750" y="6169025"/>
                <a:ext cx="387350" cy="234950"/>
              </a:xfrm>
              <a:custGeom>
                <a:avLst/>
                <a:gdLst/>
                <a:ahLst/>
                <a:cxnLst/>
                <a:rect l="0" t="0" r="0" b="0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896937" y="5842000"/>
                <a:ext cx="169862" cy="377825"/>
              </a:xfrm>
              <a:custGeom>
                <a:avLst/>
                <a:gdLst/>
                <a:ahLst/>
                <a:cxnLst/>
                <a:rect l="0" t="0" r="0" b="0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67" name="Shape 67"/>
              <p:cNvGrpSpPr/>
              <p:nvPr/>
            </p:nvGrpSpPr>
            <p:grpSpPr>
              <a:xfrm>
                <a:off x="7937" y="5540375"/>
                <a:ext cx="1784350" cy="1076325"/>
                <a:chOff x="7937" y="5540375"/>
                <a:chExt cx="1784350" cy="1076325"/>
              </a:xfrm>
            </p:grpSpPr>
            <p:sp>
              <p:nvSpPr>
                <p:cNvPr id="68" name="Shape 68"/>
                <p:cNvSpPr/>
                <p:nvPr/>
              </p:nvSpPr>
              <p:spPr>
                <a:xfrm>
                  <a:off x="1062037" y="6426200"/>
                  <a:ext cx="119061" cy="13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7937" y="5918200"/>
                  <a:ext cx="1336675" cy="698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168275" y="5984875"/>
                  <a:ext cx="127000" cy="265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712787" y="5540375"/>
                  <a:ext cx="511174" cy="942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>
                  <a:off x="917575" y="5794375"/>
                  <a:ext cx="152400" cy="40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520700" y="5762625"/>
                  <a:ext cx="309561" cy="2143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4" name="Shape 74"/>
                <p:cNvSpPr/>
                <p:nvPr/>
              </p:nvSpPr>
              <p:spPr>
                <a:xfrm>
                  <a:off x="1044575" y="5616575"/>
                  <a:ext cx="747712" cy="336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5" name="Shape 75"/>
                <p:cNvSpPr/>
                <p:nvPr/>
              </p:nvSpPr>
              <p:spPr>
                <a:xfrm>
                  <a:off x="1138237" y="5724525"/>
                  <a:ext cx="388936" cy="136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</p:grpSp>
      <p:grpSp>
        <p:nvGrpSpPr>
          <p:cNvPr id="76" name="Shape 76"/>
          <p:cNvGrpSpPr/>
          <p:nvPr/>
        </p:nvGrpSpPr>
        <p:grpSpPr>
          <a:xfrm>
            <a:off x="8680449" y="2116136"/>
            <a:ext cx="385761" cy="4308475"/>
            <a:chOff x="8680449" y="2116136"/>
            <a:chExt cx="385761" cy="4308475"/>
          </a:xfrm>
        </p:grpSpPr>
        <p:sp>
          <p:nvSpPr>
            <p:cNvPr id="77" name="Shape 77"/>
            <p:cNvSpPr/>
            <p:nvPr/>
          </p:nvSpPr>
          <p:spPr>
            <a:xfrm flipH="1">
              <a:off x="8680449" y="4159250"/>
              <a:ext cx="325436" cy="2265362"/>
            </a:xfrm>
            <a:custGeom>
              <a:avLst/>
              <a:gdLst/>
              <a:ahLst/>
              <a:cxnLst/>
              <a:rect l="0" t="0" r="0" b="0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8740774" y="2116136"/>
              <a:ext cx="325436" cy="2592387"/>
            </a:xfrm>
            <a:custGeom>
              <a:avLst/>
              <a:gdLst/>
              <a:ahLst/>
              <a:cxnLst/>
              <a:rect l="0" t="0" r="0" b="0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9" name="Shape 79"/>
          <p:cNvGrpSpPr/>
          <p:nvPr/>
        </p:nvGrpSpPr>
        <p:grpSpPr>
          <a:xfrm>
            <a:off x="7171100" y="-85887"/>
            <a:ext cx="2428147" cy="2245050"/>
            <a:chOff x="7171100" y="-85887"/>
            <a:chExt cx="2428147" cy="2245050"/>
          </a:xfrm>
        </p:grpSpPr>
        <p:grpSp>
          <p:nvGrpSpPr>
            <p:cNvPr id="80" name="Shape 80"/>
            <p:cNvGrpSpPr/>
            <p:nvPr/>
          </p:nvGrpSpPr>
          <p:grpSpPr>
            <a:xfrm>
              <a:off x="7171100" y="-85887"/>
              <a:ext cx="2428147" cy="2245050"/>
              <a:chOff x="7171100" y="-85887"/>
              <a:chExt cx="2428147" cy="2245050"/>
            </a:xfrm>
          </p:grpSpPr>
          <p:sp>
            <p:nvSpPr>
              <p:cNvPr id="81" name="Shape 81"/>
              <p:cNvSpPr/>
              <p:nvPr/>
            </p:nvSpPr>
            <p:spPr>
              <a:xfrm rot="-3180000">
                <a:off x="8620124" y="1724024"/>
                <a:ext cx="98425" cy="457199"/>
              </a:xfrm>
              <a:custGeom>
                <a:avLst/>
                <a:gdLst/>
                <a:ahLst/>
                <a:cxnLst/>
                <a:rect l="0" t="0" r="0" b="0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82" name="Shape 82"/>
              <p:cNvGrpSpPr/>
              <p:nvPr/>
            </p:nvGrpSpPr>
            <p:grpSpPr>
              <a:xfrm>
                <a:off x="7171100" y="-85887"/>
                <a:ext cx="2428147" cy="2245050"/>
                <a:chOff x="7171100" y="-85887"/>
                <a:chExt cx="2428147" cy="2245050"/>
              </a:xfrm>
            </p:grpSpPr>
            <p:sp>
              <p:nvSpPr>
                <p:cNvPr id="83" name="Shape 83"/>
                <p:cNvSpPr/>
                <p:nvPr/>
              </p:nvSpPr>
              <p:spPr>
                <a:xfrm rot="-3180000">
                  <a:off x="7883524" y="112711"/>
                  <a:ext cx="242886" cy="1984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4" name="Shape 84"/>
                <p:cNvSpPr/>
                <p:nvPr/>
              </p:nvSpPr>
              <p:spPr>
                <a:xfrm rot="-3180000">
                  <a:off x="8025606" y="515143"/>
                  <a:ext cx="427037" cy="695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5" name="Shape 85"/>
                <p:cNvSpPr/>
                <p:nvPr/>
              </p:nvSpPr>
              <p:spPr>
                <a:xfrm rot="-3180000">
                  <a:off x="7723981" y="277017"/>
                  <a:ext cx="801687" cy="1425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6" name="Shape 86"/>
                <p:cNvSpPr/>
                <p:nvPr/>
              </p:nvSpPr>
              <p:spPr>
                <a:xfrm rot="-3180000">
                  <a:off x="7783512" y="-30162"/>
                  <a:ext cx="1203325" cy="2133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7" name="Shape 87"/>
                <p:cNvSpPr/>
                <p:nvPr/>
              </p:nvSpPr>
              <p:spPr>
                <a:xfrm rot="-3180000">
                  <a:off x="8420892" y="1412080"/>
                  <a:ext cx="268287" cy="193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8" name="Shape 88"/>
                <p:cNvSpPr/>
                <p:nvPr/>
              </p:nvSpPr>
              <p:spPr>
                <a:xfrm rot="-3180000">
                  <a:off x="8339931" y="1267618"/>
                  <a:ext cx="287337" cy="228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9" name="Shape 89"/>
                <p:cNvSpPr/>
                <p:nvPr/>
              </p:nvSpPr>
              <p:spPr>
                <a:xfrm rot="-3180000">
                  <a:off x="7913686" y="333374"/>
                  <a:ext cx="287336" cy="233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0" name="Shape 90"/>
                <p:cNvSpPr/>
                <p:nvPr/>
              </p:nvSpPr>
              <p:spPr>
                <a:xfrm rot="-3180000">
                  <a:off x="7865267" y="213518"/>
                  <a:ext cx="284162" cy="2190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cxnSp>
          <p:nvCxnSpPr>
            <p:cNvPr id="91" name="Shape 91"/>
            <p:cNvCxnSpPr/>
            <p:nvPr/>
          </p:nvCxnSpPr>
          <p:spPr>
            <a:xfrm>
              <a:off x="7731125" y="133350"/>
              <a:ext cx="66674" cy="152399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0" y="2362200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to Economics</a:t>
            </a:r>
            <a:br>
              <a:rPr lang="en-US" sz="72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7200" b="1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399" cy="1858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Resources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(The Factors of Production)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2260600"/>
            <a:ext cx="7696199" cy="3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Property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399" cy="1858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Resources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(The Factors of Production)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2260600"/>
            <a:ext cx="7696199" cy="3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Property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</a:t>
            </a:r>
          </a:p>
        </p:txBody>
      </p:sp>
      <p:pic>
        <p:nvPicPr>
          <p:cNvPr id="302" name="Shape 302" descr="MCj037026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200400"/>
            <a:ext cx="228441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MCj0370300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4114800"/>
            <a:ext cx="2362200" cy="2363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399" cy="1858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Resources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(The Factors of Production)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2260600"/>
            <a:ext cx="7696199" cy="3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399" cy="1858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Resources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(The Factors of Production)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2260600"/>
            <a:ext cx="7696199" cy="3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Entrepreneurs</a:t>
            </a:r>
          </a:p>
        </p:txBody>
      </p:sp>
      <p:pic>
        <p:nvPicPr>
          <p:cNvPr id="316" name="Shape 316" descr="MCj023780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6000"/>
            <a:ext cx="329088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Three Basic Questions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2133600" y="1828800"/>
            <a:ext cx="62483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to Produce?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Produce?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Whom to Produce?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Economics Survivor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summer, you went on a fabulous Alaskan Cruise!</a:t>
            </a:r>
          </a:p>
        </p:txBody>
      </p:sp>
      <p:pic>
        <p:nvPicPr>
          <p:cNvPr id="329" name="Shape 329" descr="Cruise%20Ship%20Alas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819400"/>
            <a:ext cx="74676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was much fun to be had…</a:t>
            </a:r>
          </a:p>
        </p:txBody>
      </p:sp>
      <p:pic>
        <p:nvPicPr>
          <p:cNvPr id="335" name="Shape 335" descr="6430-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914400"/>
            <a:ext cx="3962399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 descr="Cruise_ship_April0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048000"/>
            <a:ext cx="48006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 descr="cruise-ship-teenag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3556000"/>
            <a:ext cx="3809999" cy="31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490351601_f4c17d94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914400"/>
            <a:ext cx="4572000" cy="305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…but unfortunately, you and two of your friends fell overboard.</a:t>
            </a:r>
          </a:p>
        </p:txBody>
      </p:sp>
      <p:pic>
        <p:nvPicPr>
          <p:cNvPr id="344" name="Shape 344" descr="1692369-Man-overboard-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6781800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838200" y="381000"/>
            <a:ext cx="7696199" cy="14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are now stranded on a previously uncharted and unknown island to the south of Kodiak Island in the Gulf of Alaska.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 descr="800px-Gulfofalaska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6858000" cy="510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3886200" y="5791200"/>
            <a:ext cx="76199" cy="76199"/>
          </a:xfrm>
          <a:prstGeom prst="ellipse">
            <a:avLst/>
          </a:prstGeom>
          <a:solidFill>
            <a:srgbClr val="FA1A02"/>
          </a:solidFill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495800" y="5791200"/>
            <a:ext cx="19811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are here.</a:t>
            </a:r>
          </a:p>
        </p:txBody>
      </p:sp>
      <p:cxnSp>
        <p:nvCxnSpPr>
          <p:cNvPr id="353" name="Shape 353"/>
          <p:cNvCxnSpPr/>
          <p:nvPr/>
        </p:nvCxnSpPr>
        <p:spPr>
          <a:xfrm rot="10800000">
            <a:off x="4038599" y="5867400"/>
            <a:ext cx="457200" cy="761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049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one noticed you were missing.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Needs and Wants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126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must now try to survive in the hopes that someday someone finds you.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cannot escape the island.  Don’t even try.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are sharks out there.</a:t>
            </a:r>
          </a:p>
        </p:txBody>
      </p:sp>
      <p:pic>
        <p:nvPicPr>
          <p:cNvPr id="369" name="Shape 369" descr="mbn_shark_wideweb__470x321,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71600"/>
            <a:ext cx="72516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is a sandy and rocky beach, and very rough cliffs.  The interior of the island is mountainous, with thick forests of Douglas fir and Sitka spruce trees.</a:t>
            </a:r>
            <a:b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Shape 375" descr="ctree-douglas-fir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962400"/>
            <a:ext cx="3657600" cy="24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 descr="isl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371600"/>
            <a:ext cx="38099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 descr="sitka_spru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1371600"/>
            <a:ext cx="3154361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4495800" cy="594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wildlife consists of deer, rabbits, seagulls, eagles, fish and clams.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a mild, temperate climate (lucky for you it is summer), but the weather is very changeable.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frequent rain showers and fog can be heavy in the mornings and evenings..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Shape 383" descr="_wild_black_deer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381000"/>
            <a:ext cx="32258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 descr="adak-island-bald-eagle_7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971800"/>
            <a:ext cx="227806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6F_det_waterproof_match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14400"/>
            <a:ext cx="22097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salvaged equipment: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495800" y="1295400"/>
            <a:ext cx="4190999" cy="4830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have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compass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rain ponchos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book of matches (dry)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knives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life preservers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paddles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small axe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wet clothes you are wearing.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 descr="L110299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828800"/>
            <a:ext cx="2209799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 descr="Kershaw-camp-axe-KS1018-350x3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505200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 descr="p_gauges_compass_module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4267200"/>
            <a:ext cx="1904999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do </a:t>
            </a:r>
            <a:r>
              <a:rPr lang="en-US" sz="44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have….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276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lifeboat or raft (I have no idea why you have paddles!)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radio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 skills the Professor had on Gilligan’s Island.  (Also, there are no coconuts.)</a:t>
            </a:r>
          </a:p>
        </p:txBody>
      </p:sp>
      <p:pic>
        <p:nvPicPr>
          <p:cNvPr id="401" name="Shape 401" descr="Luftwaffe%20one%20man%20liferaf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371600"/>
            <a:ext cx="2133599" cy="17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 descr="galaxy-10-meter-radio-dx95t-320x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905000"/>
            <a:ext cx="2514599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 descr="russelljohnson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3886200"/>
            <a:ext cx="269875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Task: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survival plan and create a storyboard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 per group).  It must include the following: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resources?  List all available land, capital, labor and entrepreneurial abilities.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you meet all of your biological and societal needs?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/>
              <a:t>Minimum 8 panels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be detailed.  Remember, escape is not an option.  And, sadly, I must insist that neither murder and cannibalism nor suicide will be acceptable alternatives.  Be creative!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0" y="-409575"/>
            <a:ext cx="9144000" cy="7677150"/>
          </a:xfrm>
          <a:prstGeom prst="rect">
            <a:avLst/>
          </a:prstGeom>
          <a:noFill/>
          <a:ln>
            <a:noFill/>
          </a:ln>
        </p:spPr>
        <p:txBody>
          <a:bodyPr wrap="square" lIns="914100" tIns="914100" rIns="914100" bIns="914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 Survivor Rubric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demonstrate understanding of the following basic economic concepts through the pictures/words on your storyboard: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Three Basic Questions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What to produce?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How to produce?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For Whom to produce?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Economic Resources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Land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Capital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Labor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Entrepreneurial Abilities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Biological/Societal Needs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Food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Water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Shelter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Comfort/Luxury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Security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Entertainment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Skills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Creativity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 Participation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1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______ / 15 points	Grade _________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ctrTitle"/>
          </p:nvPr>
        </p:nvSpPr>
        <p:spPr>
          <a:xfrm>
            <a:off x="685800" y="24384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66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Fundamental Economic Problem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Scarcity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wants and needs for material things among people in a society are unlimited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economic resources to fulfill those wants and needs are limited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limits our options and forces us to make choices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Needs and Wants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Biological Needs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Opportunity Cost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value of the next best alternative given up when a choice is made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TINSTAAFL – “There is no such thing as a free lunch”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Everything has a cost, but not necessarily a price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Trade-Offs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get one thing, you must always give up something else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choice involves both costs and benefits that must be evaluated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 of Cost/Benefit Analysis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“The Invisible Hand”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Adam Smith, </a:t>
            </a:r>
            <a:r>
              <a:rPr lang="en-US" sz="32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Wealth of Nations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1776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Father of Economics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Consumers and producers, each acting in their own best interest, will ensure that the optimal output is produced.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Assumes rational behavior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Economics</a:t>
            </a:r>
            <a:r>
              <a:rPr lang="en-US" sz="2400"/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(further)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Defined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science of economics is concerned with the efficient use of limited resources to achieve maximum satisfaction of human material wants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get the most stuff that people want at the least cost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6350" y="228600"/>
            <a:ext cx="8153399" cy="79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and Normative Economics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568125" y="1215300"/>
            <a:ext cx="8153399" cy="442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Economics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objective analysis to find out how the world works.  The goal is to describe how things are.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The unemployment rate is currently 7.6%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Normative Economics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applies value judgments to data in order to recommend actions or policies.  The goal is to describe how things should be.  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 7.6% unemployment is too high and should be reduced using fiscal policy actions.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Terminology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Value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US" sz="32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Paradox of Value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Utility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Needs and Wants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Biological Needs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Shelter</a:t>
            </a:r>
          </a:p>
        </p:txBody>
      </p:sp>
      <p:pic>
        <p:nvPicPr>
          <p:cNvPr id="253" name="Shape 253" descr="MCj039141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725" y="3733800"/>
            <a:ext cx="1965324" cy="204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MCj039723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62400"/>
            <a:ext cx="2362200" cy="177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MCj0232777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1981200"/>
            <a:ext cx="1736724" cy="180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Needs and Wants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Societal Needs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Needs and Wants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Societal Needs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Comfort/Luxury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Security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Entertainment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Love/Acceptance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8" name="Shape 268" descr="MCj0379685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800600"/>
            <a:ext cx="1719262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MCj0430039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200400"/>
            <a:ext cx="167798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MCj0412040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4724400"/>
            <a:ext cx="2514599" cy="1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MCj0232444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1752600"/>
            <a:ext cx="1616074" cy="171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243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Concern of Economics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it’s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243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Concern of Economics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it’s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efforts to provide ourselves with our material needs and wants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399" cy="1858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Resources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(The Factors of Production)</a:t>
            </a:r>
            <a:br>
              <a:rPr lang="en-US"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2260600"/>
            <a:ext cx="7696199" cy="3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(4:3)</PresentationFormat>
  <Paragraphs>149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1_Crayons</vt:lpstr>
      <vt:lpstr>Crayons</vt:lpstr>
      <vt:lpstr>Default Design</vt:lpstr>
      <vt:lpstr>Introduction to Economics </vt:lpstr>
      <vt:lpstr>Needs and Wants</vt:lpstr>
      <vt:lpstr>Needs and Wants</vt:lpstr>
      <vt:lpstr>Needs and Wants</vt:lpstr>
      <vt:lpstr>Needs and Wants</vt:lpstr>
      <vt:lpstr>Needs and Wants</vt:lpstr>
      <vt:lpstr> The Concern of Economics</vt:lpstr>
      <vt:lpstr> The Concern of Economics</vt:lpstr>
      <vt:lpstr>Economic Resources (The Factors of Production) </vt:lpstr>
      <vt:lpstr>Economic Resources (The Factors of Production) </vt:lpstr>
      <vt:lpstr>Economic Resources (The Factors of Production) </vt:lpstr>
      <vt:lpstr>Economic Resources (The Factors of Production) </vt:lpstr>
      <vt:lpstr>Economic Resources (The Factors of Production) </vt:lpstr>
      <vt:lpstr>The Three Basic Questions</vt:lpstr>
      <vt:lpstr>Economics Survivor</vt:lpstr>
      <vt:lpstr>There was much fun to be had…</vt:lpstr>
      <vt:lpstr>…but unfortunately, you and two of your friends fell overboard.</vt:lpstr>
      <vt:lpstr>You are now stranded on a previously uncharted and unknown island to the south of Kodiak Island in the Gulf of Alaska. </vt:lpstr>
      <vt:lpstr>No one noticed you were missing.</vt:lpstr>
      <vt:lpstr>You must now try to survive in the hopes that someday someone finds you.  You cannot escape the island.  Don’t even try. </vt:lpstr>
      <vt:lpstr>There are sharks out there.</vt:lpstr>
      <vt:lpstr>There is a sandy and rocky beach, and very rough cliffs.  The interior of the island is mountainous, with thick forests of Douglas fir and Sitka spruce trees. </vt:lpstr>
      <vt:lpstr>PowerPoint Presentation</vt:lpstr>
      <vt:lpstr>Your salvaged equipment:</vt:lpstr>
      <vt:lpstr>You do not have….</vt:lpstr>
      <vt:lpstr>Your Task: </vt:lpstr>
      <vt:lpstr>PowerPoint Presentation</vt:lpstr>
      <vt:lpstr>The Fundamental Economic Problem</vt:lpstr>
      <vt:lpstr>Scarcity</vt:lpstr>
      <vt:lpstr>Opportunity Cost</vt:lpstr>
      <vt:lpstr>Trade-Offs</vt:lpstr>
      <vt:lpstr>“The Invisible Hand”</vt:lpstr>
      <vt:lpstr>Economics (further) Defined</vt:lpstr>
      <vt:lpstr>Positive and Normative Economics</vt:lpstr>
      <vt:lpstr>Economic Terminology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Economics </dc:title>
  <dc:creator>Thomas_Arredondo</dc:creator>
  <cp:lastModifiedBy>Thomas_Arredondo</cp:lastModifiedBy>
  <cp:revision>1</cp:revision>
  <dcterms:modified xsi:type="dcterms:W3CDTF">2017-09-08T21:04:59Z</dcterms:modified>
</cp:coreProperties>
</file>