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57558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3532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9415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1632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8777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607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10444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5" name="Shape 3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24298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0" name="Shape 4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4588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6" name="Shape 4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03497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1957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9" name="Shape 5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718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11119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Shape 6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4" name="Shape 6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06741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3" name="Shape 6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8662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Shape 7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4" name="Shape 7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50756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Shape 8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8" name="Shape 8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14165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Shape 8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3" name="Shape 8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26829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Shape 8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1" name="Shape 8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76812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Shape 8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2" name="Shape 8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60475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Shape 8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3" name="Shape 8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7906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Shape 8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5" name="Shape 8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08039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Shape 8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0" name="Shape 8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4377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90601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Shape 8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7" name="Shape 8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6389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Shape 9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5" name="Shape 9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58834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Shape 9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5" name="Shape 9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13426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Shape 9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7" name="Shape 9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74277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Shape 9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1" name="Shape 9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8372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Shape 10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7" name="Shape 10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45745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Shape 10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5" name="Shape 10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4030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Shape 10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4" name="Shape 10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3711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9155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2298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5325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5942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5528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559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 descr="4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48200" y="457200"/>
            <a:ext cx="4171950" cy="608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 descr="Skinny-Runway-Model-01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0200" y="457200"/>
            <a:ext cx="406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Shape 192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3" name="Shape 193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4" name="Shape 194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95" name="Shape 195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2819400" y="6858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228600" y="685800"/>
            <a:ext cx="2514599" cy="2170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Scarcity</a:t>
            </a:r>
            <a:r>
              <a:rPr lang="en-US" sz="16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– unlimited wants, limited resources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Opportunity costs and trade-offs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 txBox="1"/>
          <p:nvPr/>
        </p:nvSpPr>
        <p:spPr>
          <a:xfrm>
            <a:off x="2743200" y="2438400"/>
            <a:ext cx="685799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6781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202" name="Shape 202"/>
          <p:cNvSpPr/>
          <p:nvPr/>
        </p:nvSpPr>
        <p:spPr>
          <a:xfrm>
            <a:off x="3200400" y="25146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6858000" y="54102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4" name="Shape 204"/>
          <p:cNvCxnSpPr/>
          <p:nvPr/>
        </p:nvCxnSpPr>
        <p:spPr>
          <a:xfrm>
            <a:off x="3352800" y="2590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5" name="Shape 205"/>
          <p:cNvCxnSpPr/>
          <p:nvPr/>
        </p:nvCxnSpPr>
        <p:spPr>
          <a:xfrm>
            <a:off x="3352800" y="2590800"/>
            <a:ext cx="3635399" cy="28416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6" name="Shape 206"/>
          <p:cNvSpPr/>
          <p:nvPr/>
        </p:nvSpPr>
        <p:spPr>
          <a:xfrm>
            <a:off x="5029200" y="29718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/>
          <p:nvPr/>
        </p:nvSpPr>
        <p:spPr>
          <a:xfrm flipH="1">
            <a:off x="6324600" y="39624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8" name="Shape 208"/>
          <p:cNvCxnSpPr/>
          <p:nvPr/>
        </p:nvCxnSpPr>
        <p:spPr>
          <a:xfrm>
            <a:off x="5105400" y="3048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9" name="Shape 209"/>
          <p:cNvCxnSpPr/>
          <p:nvPr/>
        </p:nvCxnSpPr>
        <p:spPr>
          <a:xfrm rot="10800000">
            <a:off x="5029200" y="2971800"/>
            <a:ext cx="76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0" name="Shape 210"/>
          <p:cNvCxnSpPr/>
          <p:nvPr/>
        </p:nvCxnSpPr>
        <p:spPr>
          <a:xfrm rot="10800000">
            <a:off x="3276599" y="3048000"/>
            <a:ext cx="1828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1" name="Shape 211"/>
          <p:cNvCxnSpPr/>
          <p:nvPr/>
        </p:nvCxnSpPr>
        <p:spPr>
          <a:xfrm>
            <a:off x="5105400" y="3048000"/>
            <a:ext cx="0" cy="2438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2" name="Shape 212"/>
          <p:cNvCxnSpPr/>
          <p:nvPr/>
        </p:nvCxnSpPr>
        <p:spPr>
          <a:xfrm rot="10800000">
            <a:off x="3276600" y="4038600"/>
            <a:ext cx="3124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3" name="Shape 213"/>
          <p:cNvCxnSpPr/>
          <p:nvPr/>
        </p:nvCxnSpPr>
        <p:spPr>
          <a:xfrm>
            <a:off x="6400800" y="4038600"/>
            <a:ext cx="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14" name="Shape 214"/>
          <p:cNvSpPr txBox="1"/>
          <p:nvPr/>
        </p:nvSpPr>
        <p:spPr>
          <a:xfrm>
            <a:off x="2895600" y="2895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4876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2895600" y="38862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6248400" y="55626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5105400" y="26670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6477000" y="3657600"/>
            <a:ext cx="32385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6629400" y="36576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152400" y="5638800"/>
            <a:ext cx="4572000" cy="3365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6" name="Shape 226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7" name="Shape 227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8" name="Shape 228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9" name="Shape 229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2819400" y="6858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228600" y="685800"/>
            <a:ext cx="2514599" cy="2170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Scarcity</a:t>
            </a:r>
            <a:r>
              <a:rPr lang="en-US" sz="16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– unlimited wants, limited resources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Opportunity costs and trade-offs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2743200" y="2438400"/>
            <a:ext cx="685799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6781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236" name="Shape 236"/>
          <p:cNvSpPr/>
          <p:nvPr/>
        </p:nvSpPr>
        <p:spPr>
          <a:xfrm>
            <a:off x="3200400" y="25146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Shape 237"/>
          <p:cNvSpPr/>
          <p:nvPr/>
        </p:nvSpPr>
        <p:spPr>
          <a:xfrm>
            <a:off x="6858000" y="54102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8" name="Shape 238"/>
          <p:cNvCxnSpPr/>
          <p:nvPr/>
        </p:nvCxnSpPr>
        <p:spPr>
          <a:xfrm>
            <a:off x="3352800" y="2590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9" name="Shape 239"/>
          <p:cNvCxnSpPr/>
          <p:nvPr/>
        </p:nvCxnSpPr>
        <p:spPr>
          <a:xfrm>
            <a:off x="3352800" y="2590800"/>
            <a:ext cx="3635399" cy="28416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40" name="Shape 240"/>
          <p:cNvSpPr/>
          <p:nvPr/>
        </p:nvSpPr>
        <p:spPr>
          <a:xfrm>
            <a:off x="5029200" y="29718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Shape 241"/>
          <p:cNvSpPr/>
          <p:nvPr/>
        </p:nvSpPr>
        <p:spPr>
          <a:xfrm flipH="1">
            <a:off x="6324600" y="39624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2" name="Shape 242"/>
          <p:cNvCxnSpPr/>
          <p:nvPr/>
        </p:nvCxnSpPr>
        <p:spPr>
          <a:xfrm>
            <a:off x="5105400" y="3048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3" name="Shape 243"/>
          <p:cNvCxnSpPr/>
          <p:nvPr/>
        </p:nvCxnSpPr>
        <p:spPr>
          <a:xfrm rot="10800000">
            <a:off x="5029200" y="2971800"/>
            <a:ext cx="76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4" name="Shape 244"/>
          <p:cNvCxnSpPr/>
          <p:nvPr/>
        </p:nvCxnSpPr>
        <p:spPr>
          <a:xfrm rot="10800000">
            <a:off x="3276599" y="3048000"/>
            <a:ext cx="1828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5" name="Shape 245"/>
          <p:cNvCxnSpPr/>
          <p:nvPr/>
        </p:nvCxnSpPr>
        <p:spPr>
          <a:xfrm>
            <a:off x="5105400" y="3048000"/>
            <a:ext cx="0" cy="2438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>
            <a:off x="3276600" y="4038600"/>
            <a:ext cx="3124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7" name="Shape 247"/>
          <p:cNvCxnSpPr/>
          <p:nvPr/>
        </p:nvCxnSpPr>
        <p:spPr>
          <a:xfrm>
            <a:off x="6400800" y="4038600"/>
            <a:ext cx="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48" name="Shape 248"/>
          <p:cNvSpPr txBox="1"/>
          <p:nvPr/>
        </p:nvSpPr>
        <p:spPr>
          <a:xfrm>
            <a:off x="2895600" y="2895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4876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2895600" y="38862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6248400" y="55626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5105400" y="26670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6477000" y="3657600"/>
            <a:ext cx="32385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cxnSp>
        <p:nvCxnSpPr>
          <p:cNvPr id="254" name="Shape 254"/>
          <p:cNvCxnSpPr/>
          <p:nvPr/>
        </p:nvCxnSpPr>
        <p:spPr>
          <a:xfrm>
            <a:off x="3429000" y="32004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255" name="Shape 255"/>
          <p:cNvCxnSpPr/>
          <p:nvPr/>
        </p:nvCxnSpPr>
        <p:spPr>
          <a:xfrm>
            <a:off x="5334000" y="5334000"/>
            <a:ext cx="990599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256" name="Shape 256"/>
          <p:cNvSpPr txBox="1"/>
          <p:nvPr/>
        </p:nvSpPr>
        <p:spPr>
          <a:xfrm>
            <a:off x="3733800" y="3276600"/>
            <a:ext cx="9905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Cost = 40 pizzas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5181600" y="4572000"/>
            <a:ext cx="10667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Benefit = 20 robots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6629400" y="36576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52400" y="5638800"/>
            <a:ext cx="4572000" cy="3365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0" name="Shape 260"/>
          <p:cNvCxnSpPr/>
          <p:nvPr/>
        </p:nvCxnSpPr>
        <p:spPr>
          <a:xfrm>
            <a:off x="5638800" y="2971800"/>
            <a:ext cx="762000" cy="609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5" name="Shape 265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66" name="Shape 266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67" name="Shape 267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68" name="Shape 268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Shape 270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2819400" y="6858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228600" y="685800"/>
            <a:ext cx="2514599" cy="58372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Scarcity</a:t>
            </a:r>
            <a:r>
              <a:rPr lang="en-US" sz="16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– unlimited wants, limited resources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Opportunity costs and trade-offs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Efficiency – two kinds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Productive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at the least cost (any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Allocative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the goods and services most wanted by society (a particular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 strike="noStrike" cap="none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Shape 273"/>
          <p:cNvSpPr txBox="1"/>
          <p:nvPr/>
        </p:nvSpPr>
        <p:spPr>
          <a:xfrm>
            <a:off x="2743200" y="2438400"/>
            <a:ext cx="685799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6781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275" name="Shape 275"/>
          <p:cNvSpPr/>
          <p:nvPr/>
        </p:nvSpPr>
        <p:spPr>
          <a:xfrm>
            <a:off x="3200400" y="25146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Shape 276"/>
          <p:cNvSpPr/>
          <p:nvPr/>
        </p:nvSpPr>
        <p:spPr>
          <a:xfrm>
            <a:off x="6858000" y="54102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7" name="Shape 277"/>
          <p:cNvCxnSpPr/>
          <p:nvPr/>
        </p:nvCxnSpPr>
        <p:spPr>
          <a:xfrm>
            <a:off x="3352800" y="2590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8" name="Shape 278"/>
          <p:cNvCxnSpPr/>
          <p:nvPr/>
        </p:nvCxnSpPr>
        <p:spPr>
          <a:xfrm>
            <a:off x="3352800" y="2590800"/>
            <a:ext cx="3635399" cy="28416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79" name="Shape 279"/>
          <p:cNvSpPr/>
          <p:nvPr/>
        </p:nvSpPr>
        <p:spPr>
          <a:xfrm>
            <a:off x="5029200" y="29718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Shape 280"/>
          <p:cNvSpPr/>
          <p:nvPr/>
        </p:nvSpPr>
        <p:spPr>
          <a:xfrm flipH="1">
            <a:off x="6324600" y="39624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1" name="Shape 281"/>
          <p:cNvCxnSpPr/>
          <p:nvPr/>
        </p:nvCxnSpPr>
        <p:spPr>
          <a:xfrm>
            <a:off x="5105400" y="3048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2" name="Shape 282"/>
          <p:cNvCxnSpPr/>
          <p:nvPr/>
        </p:nvCxnSpPr>
        <p:spPr>
          <a:xfrm rot="10800000">
            <a:off x="5029200" y="2971800"/>
            <a:ext cx="76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3" name="Shape 283"/>
          <p:cNvCxnSpPr/>
          <p:nvPr/>
        </p:nvCxnSpPr>
        <p:spPr>
          <a:xfrm rot="10800000">
            <a:off x="3276599" y="3048000"/>
            <a:ext cx="1828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4" name="Shape 284"/>
          <p:cNvCxnSpPr/>
          <p:nvPr/>
        </p:nvCxnSpPr>
        <p:spPr>
          <a:xfrm>
            <a:off x="5105400" y="3048000"/>
            <a:ext cx="0" cy="2438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5" name="Shape 285"/>
          <p:cNvCxnSpPr/>
          <p:nvPr/>
        </p:nvCxnSpPr>
        <p:spPr>
          <a:xfrm rot="10800000">
            <a:off x="3276600" y="4038600"/>
            <a:ext cx="3124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6" name="Shape 286"/>
          <p:cNvCxnSpPr/>
          <p:nvPr/>
        </p:nvCxnSpPr>
        <p:spPr>
          <a:xfrm>
            <a:off x="6400800" y="4038600"/>
            <a:ext cx="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87" name="Shape 287"/>
          <p:cNvSpPr txBox="1"/>
          <p:nvPr/>
        </p:nvSpPr>
        <p:spPr>
          <a:xfrm>
            <a:off x="2895600" y="2895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4876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2895600" y="38862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6248400" y="55626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5105400" y="26670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6477000" y="3657600"/>
            <a:ext cx="32385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cxnSp>
        <p:nvCxnSpPr>
          <p:cNvPr id="293" name="Shape 293"/>
          <p:cNvCxnSpPr/>
          <p:nvPr/>
        </p:nvCxnSpPr>
        <p:spPr>
          <a:xfrm>
            <a:off x="3429000" y="32004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294" name="Shape 294"/>
          <p:cNvCxnSpPr/>
          <p:nvPr/>
        </p:nvCxnSpPr>
        <p:spPr>
          <a:xfrm>
            <a:off x="5334000" y="5334000"/>
            <a:ext cx="990599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295" name="Shape 295"/>
          <p:cNvSpPr txBox="1"/>
          <p:nvPr/>
        </p:nvSpPr>
        <p:spPr>
          <a:xfrm>
            <a:off x="3733800" y="3276600"/>
            <a:ext cx="9905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Cost = 40 pizzas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5181600" y="4572000"/>
            <a:ext cx="10667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Benefit = 20 robots</a:t>
            </a:r>
          </a:p>
        </p:txBody>
      </p:sp>
      <p:sp>
        <p:nvSpPr>
          <p:cNvPr id="297" name="Shape 297"/>
          <p:cNvSpPr txBox="1"/>
          <p:nvPr/>
        </p:nvSpPr>
        <p:spPr>
          <a:xfrm>
            <a:off x="6629400" y="36576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152400" y="5638800"/>
            <a:ext cx="4572000" cy="3365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3" name="Shape 303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04" name="Shape 304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05" name="Shape 305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06" name="Shape 306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Shape 308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2819400" y="6858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228600" y="685800"/>
            <a:ext cx="2514599" cy="58372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Scarcity</a:t>
            </a:r>
            <a:r>
              <a:rPr lang="en-US" sz="16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– unlimited wants, limited resources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Opportunity costs and trade-offs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Efficiency – two kinds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Productive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at the least cost (any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Allocative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the goods and services most wanted by society (a particular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 strike="noStrike" cap="none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2743200" y="2438400"/>
            <a:ext cx="685799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6781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313" name="Shape 313"/>
          <p:cNvSpPr/>
          <p:nvPr/>
        </p:nvSpPr>
        <p:spPr>
          <a:xfrm>
            <a:off x="3200400" y="25146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Shape 314"/>
          <p:cNvSpPr/>
          <p:nvPr/>
        </p:nvSpPr>
        <p:spPr>
          <a:xfrm>
            <a:off x="6858000" y="54102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5" name="Shape 315"/>
          <p:cNvCxnSpPr/>
          <p:nvPr/>
        </p:nvCxnSpPr>
        <p:spPr>
          <a:xfrm>
            <a:off x="3352800" y="2590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6" name="Shape 316"/>
          <p:cNvCxnSpPr/>
          <p:nvPr/>
        </p:nvCxnSpPr>
        <p:spPr>
          <a:xfrm>
            <a:off x="3352800" y="2590800"/>
            <a:ext cx="3635399" cy="28416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17" name="Shape 317"/>
          <p:cNvSpPr/>
          <p:nvPr/>
        </p:nvSpPr>
        <p:spPr>
          <a:xfrm>
            <a:off x="5029200" y="29718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Shape 318"/>
          <p:cNvSpPr/>
          <p:nvPr/>
        </p:nvSpPr>
        <p:spPr>
          <a:xfrm flipH="1">
            <a:off x="6324600" y="39624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9" name="Shape 319"/>
          <p:cNvCxnSpPr/>
          <p:nvPr/>
        </p:nvCxnSpPr>
        <p:spPr>
          <a:xfrm>
            <a:off x="5105400" y="3048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0" name="Shape 320"/>
          <p:cNvCxnSpPr/>
          <p:nvPr/>
        </p:nvCxnSpPr>
        <p:spPr>
          <a:xfrm rot="10800000">
            <a:off x="5029200" y="2971800"/>
            <a:ext cx="76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1" name="Shape 321"/>
          <p:cNvCxnSpPr/>
          <p:nvPr/>
        </p:nvCxnSpPr>
        <p:spPr>
          <a:xfrm rot="10800000">
            <a:off x="3276599" y="3048000"/>
            <a:ext cx="1828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2" name="Shape 322"/>
          <p:cNvCxnSpPr/>
          <p:nvPr/>
        </p:nvCxnSpPr>
        <p:spPr>
          <a:xfrm>
            <a:off x="5105400" y="3048000"/>
            <a:ext cx="0" cy="2438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3" name="Shape 323"/>
          <p:cNvCxnSpPr/>
          <p:nvPr/>
        </p:nvCxnSpPr>
        <p:spPr>
          <a:xfrm rot="10800000">
            <a:off x="3276600" y="4038600"/>
            <a:ext cx="3124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4" name="Shape 324"/>
          <p:cNvCxnSpPr/>
          <p:nvPr/>
        </p:nvCxnSpPr>
        <p:spPr>
          <a:xfrm>
            <a:off x="6400800" y="4038600"/>
            <a:ext cx="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25" name="Shape 325"/>
          <p:cNvSpPr txBox="1"/>
          <p:nvPr/>
        </p:nvSpPr>
        <p:spPr>
          <a:xfrm>
            <a:off x="2895600" y="2895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4876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2895600" y="38862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6248400" y="55626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5105400" y="26670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x="6477000" y="3657600"/>
            <a:ext cx="32385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cxnSp>
        <p:nvCxnSpPr>
          <p:cNvPr id="331" name="Shape 331"/>
          <p:cNvCxnSpPr/>
          <p:nvPr/>
        </p:nvCxnSpPr>
        <p:spPr>
          <a:xfrm>
            <a:off x="3429000" y="32004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332" name="Shape 332"/>
          <p:cNvCxnSpPr/>
          <p:nvPr/>
        </p:nvCxnSpPr>
        <p:spPr>
          <a:xfrm>
            <a:off x="5334000" y="5334000"/>
            <a:ext cx="990599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333" name="Shape 333"/>
          <p:cNvSpPr txBox="1"/>
          <p:nvPr/>
        </p:nvSpPr>
        <p:spPr>
          <a:xfrm>
            <a:off x="3733800" y="3276600"/>
            <a:ext cx="9905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Cost = 40 pizzas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5181600" y="4572000"/>
            <a:ext cx="10667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Benefit = 20 robots</a:t>
            </a:r>
          </a:p>
        </p:txBody>
      </p:sp>
      <p:sp>
        <p:nvSpPr>
          <p:cNvPr id="335" name="Shape 335"/>
          <p:cNvSpPr/>
          <p:nvPr/>
        </p:nvSpPr>
        <p:spPr>
          <a:xfrm>
            <a:off x="5029200" y="3962400"/>
            <a:ext cx="152399" cy="152399"/>
          </a:xfrm>
          <a:prstGeom prst="ellipse">
            <a:avLst/>
          </a:prstGeom>
          <a:solidFill>
            <a:srgbClr val="F31F0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Shape 336"/>
          <p:cNvSpPr txBox="1"/>
          <p:nvPr/>
        </p:nvSpPr>
        <p:spPr>
          <a:xfrm>
            <a:off x="5181600" y="36576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3962400" y="4114800"/>
            <a:ext cx="12191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Inefficient – unemployed resources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6629400" y="36576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339" name="Shape 339"/>
          <p:cNvSpPr txBox="1"/>
          <p:nvPr/>
        </p:nvSpPr>
        <p:spPr>
          <a:xfrm>
            <a:off x="152400" y="5638800"/>
            <a:ext cx="4572000" cy="3365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4" name="Shape 344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5" name="Shape 345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6" name="Shape 346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47" name="Shape 347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2819400" y="6858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228600" y="685800"/>
            <a:ext cx="2514599" cy="58372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Scarcity</a:t>
            </a:r>
            <a:r>
              <a:rPr lang="en-US" sz="16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– unlimited wants, limited resources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Opportunity costs and trade-offs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Efficiency – two kinds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Productive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at the least cost (any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Allocative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the goods and services most wanted by society (a particular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 strike="noStrike" cap="none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Shape 352"/>
          <p:cNvSpPr txBox="1"/>
          <p:nvPr/>
        </p:nvSpPr>
        <p:spPr>
          <a:xfrm>
            <a:off x="2743200" y="2438400"/>
            <a:ext cx="685799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353" name="Shape 353"/>
          <p:cNvSpPr txBox="1"/>
          <p:nvPr/>
        </p:nvSpPr>
        <p:spPr>
          <a:xfrm>
            <a:off x="6781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354" name="Shape 354"/>
          <p:cNvSpPr/>
          <p:nvPr/>
        </p:nvSpPr>
        <p:spPr>
          <a:xfrm>
            <a:off x="3200400" y="25146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Shape 355"/>
          <p:cNvSpPr/>
          <p:nvPr/>
        </p:nvSpPr>
        <p:spPr>
          <a:xfrm>
            <a:off x="6858000" y="54102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6" name="Shape 356"/>
          <p:cNvCxnSpPr/>
          <p:nvPr/>
        </p:nvCxnSpPr>
        <p:spPr>
          <a:xfrm>
            <a:off x="3352800" y="2590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57" name="Shape 357"/>
          <p:cNvCxnSpPr/>
          <p:nvPr/>
        </p:nvCxnSpPr>
        <p:spPr>
          <a:xfrm>
            <a:off x="3352800" y="2590800"/>
            <a:ext cx="3635399" cy="28416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58" name="Shape 358"/>
          <p:cNvSpPr/>
          <p:nvPr/>
        </p:nvSpPr>
        <p:spPr>
          <a:xfrm>
            <a:off x="5029200" y="29718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Shape 359"/>
          <p:cNvSpPr/>
          <p:nvPr/>
        </p:nvSpPr>
        <p:spPr>
          <a:xfrm flipH="1">
            <a:off x="6324600" y="39624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0" name="Shape 360"/>
          <p:cNvCxnSpPr/>
          <p:nvPr/>
        </p:nvCxnSpPr>
        <p:spPr>
          <a:xfrm>
            <a:off x="5105400" y="3048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1" name="Shape 361"/>
          <p:cNvCxnSpPr/>
          <p:nvPr/>
        </p:nvCxnSpPr>
        <p:spPr>
          <a:xfrm rot="10800000">
            <a:off x="5029200" y="2971800"/>
            <a:ext cx="76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2" name="Shape 362"/>
          <p:cNvCxnSpPr/>
          <p:nvPr/>
        </p:nvCxnSpPr>
        <p:spPr>
          <a:xfrm rot="10800000">
            <a:off x="3276599" y="3048000"/>
            <a:ext cx="1828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3" name="Shape 363"/>
          <p:cNvCxnSpPr/>
          <p:nvPr/>
        </p:nvCxnSpPr>
        <p:spPr>
          <a:xfrm>
            <a:off x="5105400" y="3048000"/>
            <a:ext cx="0" cy="2438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4" name="Shape 364"/>
          <p:cNvCxnSpPr/>
          <p:nvPr/>
        </p:nvCxnSpPr>
        <p:spPr>
          <a:xfrm rot="10800000">
            <a:off x="3276600" y="4038600"/>
            <a:ext cx="3124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>
            <a:off x="6400800" y="4038600"/>
            <a:ext cx="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66" name="Shape 366"/>
          <p:cNvSpPr txBox="1"/>
          <p:nvPr/>
        </p:nvSpPr>
        <p:spPr>
          <a:xfrm>
            <a:off x="2895600" y="2895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4876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2895600" y="38862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6248400" y="55626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5105400" y="26670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6477000" y="3657600"/>
            <a:ext cx="32385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cxnSp>
        <p:nvCxnSpPr>
          <p:cNvPr id="372" name="Shape 372"/>
          <p:cNvCxnSpPr/>
          <p:nvPr/>
        </p:nvCxnSpPr>
        <p:spPr>
          <a:xfrm>
            <a:off x="3429000" y="32004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373" name="Shape 373"/>
          <p:cNvCxnSpPr/>
          <p:nvPr/>
        </p:nvCxnSpPr>
        <p:spPr>
          <a:xfrm>
            <a:off x="5334000" y="5334000"/>
            <a:ext cx="990599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374" name="Shape 374"/>
          <p:cNvSpPr txBox="1"/>
          <p:nvPr/>
        </p:nvSpPr>
        <p:spPr>
          <a:xfrm>
            <a:off x="3733800" y="3276600"/>
            <a:ext cx="9905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Cost = 40 pizzas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5181600" y="4572000"/>
            <a:ext cx="10667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Benefit = 20 robots</a:t>
            </a:r>
          </a:p>
        </p:txBody>
      </p:sp>
      <p:sp>
        <p:nvSpPr>
          <p:cNvPr id="376" name="Shape 376"/>
          <p:cNvSpPr/>
          <p:nvPr/>
        </p:nvSpPr>
        <p:spPr>
          <a:xfrm>
            <a:off x="5029200" y="3962400"/>
            <a:ext cx="152399" cy="152399"/>
          </a:xfrm>
          <a:prstGeom prst="ellipse">
            <a:avLst/>
          </a:prstGeom>
          <a:solidFill>
            <a:srgbClr val="F31F0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Shape 377"/>
          <p:cNvSpPr txBox="1"/>
          <p:nvPr/>
        </p:nvSpPr>
        <p:spPr>
          <a:xfrm>
            <a:off x="5181600" y="36576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cxnSp>
        <p:nvCxnSpPr>
          <p:cNvPr id="378" name="Shape 378"/>
          <p:cNvCxnSpPr/>
          <p:nvPr/>
        </p:nvCxnSpPr>
        <p:spPr>
          <a:xfrm rot="10800000" flipH="1">
            <a:off x="5181600" y="3352799"/>
            <a:ext cx="457200" cy="457200"/>
          </a:xfrm>
          <a:prstGeom prst="straightConnector1">
            <a:avLst/>
          </a:prstGeom>
          <a:noFill/>
          <a:ln w="9525" cap="flat" cmpd="sng">
            <a:solidFill>
              <a:srgbClr val="F31F0F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379" name="Shape 379"/>
          <p:cNvSpPr txBox="1"/>
          <p:nvPr/>
        </p:nvSpPr>
        <p:spPr>
          <a:xfrm>
            <a:off x="5334000" y="3429000"/>
            <a:ext cx="762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policy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4038600" y="4038600"/>
            <a:ext cx="12191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Inefficient – unemployed resources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6629400" y="36576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52400" y="5638800"/>
            <a:ext cx="4572000" cy="3365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7" name="Shape 387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8" name="Shape 388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9" name="Shape 389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90" name="Shape 390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Shape 392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2819400" y="6858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228600" y="685800"/>
            <a:ext cx="2514599" cy="58372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Scarcity</a:t>
            </a:r>
            <a:r>
              <a:rPr lang="en-US" sz="16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– unlimited wants, limited resources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Opportunity costs and trade-offs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Efficiency – two kinds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Productive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at the least cost (any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Allocative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the goods and services most wanted by society (a particular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 strike="noStrike" cap="none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Shape 395"/>
          <p:cNvSpPr txBox="1"/>
          <p:nvPr/>
        </p:nvSpPr>
        <p:spPr>
          <a:xfrm>
            <a:off x="2743200" y="2438400"/>
            <a:ext cx="685799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396" name="Shape 396"/>
          <p:cNvSpPr txBox="1"/>
          <p:nvPr/>
        </p:nvSpPr>
        <p:spPr>
          <a:xfrm>
            <a:off x="6781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397" name="Shape 397"/>
          <p:cNvSpPr/>
          <p:nvPr/>
        </p:nvSpPr>
        <p:spPr>
          <a:xfrm>
            <a:off x="3200400" y="25146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Shape 398"/>
          <p:cNvSpPr/>
          <p:nvPr/>
        </p:nvSpPr>
        <p:spPr>
          <a:xfrm>
            <a:off x="6858000" y="54102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9" name="Shape 399"/>
          <p:cNvCxnSpPr/>
          <p:nvPr/>
        </p:nvCxnSpPr>
        <p:spPr>
          <a:xfrm>
            <a:off x="3352800" y="2590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>
            <a:off x="3352800" y="2590800"/>
            <a:ext cx="3635399" cy="28416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01" name="Shape 401"/>
          <p:cNvSpPr/>
          <p:nvPr/>
        </p:nvSpPr>
        <p:spPr>
          <a:xfrm>
            <a:off x="5029200" y="29718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Shape 402"/>
          <p:cNvSpPr/>
          <p:nvPr/>
        </p:nvSpPr>
        <p:spPr>
          <a:xfrm flipH="1">
            <a:off x="6324600" y="39624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3" name="Shape 403"/>
          <p:cNvCxnSpPr/>
          <p:nvPr/>
        </p:nvCxnSpPr>
        <p:spPr>
          <a:xfrm>
            <a:off x="5105400" y="3048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5029200" y="2971800"/>
            <a:ext cx="76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5" name="Shape 405"/>
          <p:cNvCxnSpPr/>
          <p:nvPr/>
        </p:nvCxnSpPr>
        <p:spPr>
          <a:xfrm rot="10800000">
            <a:off x="3276599" y="3048000"/>
            <a:ext cx="1828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6" name="Shape 406"/>
          <p:cNvCxnSpPr/>
          <p:nvPr/>
        </p:nvCxnSpPr>
        <p:spPr>
          <a:xfrm>
            <a:off x="5105400" y="3048000"/>
            <a:ext cx="0" cy="2438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>
            <a:off x="3276600" y="4038600"/>
            <a:ext cx="3124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8" name="Shape 408"/>
          <p:cNvCxnSpPr/>
          <p:nvPr/>
        </p:nvCxnSpPr>
        <p:spPr>
          <a:xfrm>
            <a:off x="6400800" y="4038600"/>
            <a:ext cx="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09" name="Shape 409"/>
          <p:cNvSpPr txBox="1"/>
          <p:nvPr/>
        </p:nvSpPr>
        <p:spPr>
          <a:xfrm>
            <a:off x="2895600" y="2895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4876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</a:p>
        </p:txBody>
      </p:sp>
      <p:sp>
        <p:nvSpPr>
          <p:cNvPr id="411" name="Shape 411"/>
          <p:cNvSpPr txBox="1"/>
          <p:nvPr/>
        </p:nvSpPr>
        <p:spPr>
          <a:xfrm>
            <a:off x="2895600" y="38862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412" name="Shape 412"/>
          <p:cNvSpPr txBox="1"/>
          <p:nvPr/>
        </p:nvSpPr>
        <p:spPr>
          <a:xfrm>
            <a:off x="6248400" y="55626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</a:p>
        </p:txBody>
      </p:sp>
      <p:sp>
        <p:nvSpPr>
          <p:cNvPr id="413" name="Shape 413"/>
          <p:cNvSpPr txBox="1"/>
          <p:nvPr/>
        </p:nvSpPr>
        <p:spPr>
          <a:xfrm>
            <a:off x="5105400" y="26670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414" name="Shape 414"/>
          <p:cNvSpPr txBox="1"/>
          <p:nvPr/>
        </p:nvSpPr>
        <p:spPr>
          <a:xfrm>
            <a:off x="6477000" y="3657600"/>
            <a:ext cx="32385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cxnSp>
        <p:nvCxnSpPr>
          <p:cNvPr id="415" name="Shape 415"/>
          <p:cNvCxnSpPr/>
          <p:nvPr/>
        </p:nvCxnSpPr>
        <p:spPr>
          <a:xfrm>
            <a:off x="3429000" y="32004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416" name="Shape 416"/>
          <p:cNvCxnSpPr/>
          <p:nvPr/>
        </p:nvCxnSpPr>
        <p:spPr>
          <a:xfrm>
            <a:off x="5334000" y="5334000"/>
            <a:ext cx="990599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417" name="Shape 417"/>
          <p:cNvSpPr txBox="1"/>
          <p:nvPr/>
        </p:nvSpPr>
        <p:spPr>
          <a:xfrm>
            <a:off x="3733800" y="3276600"/>
            <a:ext cx="9905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Cost = 40 pizzas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5181600" y="4572000"/>
            <a:ext cx="10667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Benefit = 20 robots</a:t>
            </a:r>
          </a:p>
        </p:txBody>
      </p:sp>
      <p:sp>
        <p:nvSpPr>
          <p:cNvPr id="419" name="Shape 419"/>
          <p:cNvSpPr/>
          <p:nvPr/>
        </p:nvSpPr>
        <p:spPr>
          <a:xfrm>
            <a:off x="5029200" y="3962400"/>
            <a:ext cx="152399" cy="152399"/>
          </a:xfrm>
          <a:prstGeom prst="ellipse">
            <a:avLst/>
          </a:prstGeom>
          <a:solidFill>
            <a:srgbClr val="F31F0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Shape 420"/>
          <p:cNvSpPr txBox="1"/>
          <p:nvPr/>
        </p:nvSpPr>
        <p:spPr>
          <a:xfrm>
            <a:off x="5181600" y="36576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cxnSp>
        <p:nvCxnSpPr>
          <p:cNvPr id="421" name="Shape 421"/>
          <p:cNvCxnSpPr/>
          <p:nvPr/>
        </p:nvCxnSpPr>
        <p:spPr>
          <a:xfrm rot="10800000" flipH="1">
            <a:off x="5181600" y="3352799"/>
            <a:ext cx="457200" cy="457200"/>
          </a:xfrm>
          <a:prstGeom prst="straightConnector1">
            <a:avLst/>
          </a:prstGeom>
          <a:noFill/>
          <a:ln w="9525" cap="flat" cmpd="sng">
            <a:solidFill>
              <a:srgbClr val="F31F0F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422" name="Shape 422"/>
          <p:cNvSpPr txBox="1"/>
          <p:nvPr/>
        </p:nvSpPr>
        <p:spPr>
          <a:xfrm>
            <a:off x="5334000" y="3429000"/>
            <a:ext cx="762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policy</a:t>
            </a:r>
          </a:p>
        </p:txBody>
      </p:sp>
      <p:sp>
        <p:nvSpPr>
          <p:cNvPr id="423" name="Shape 423"/>
          <p:cNvSpPr txBox="1"/>
          <p:nvPr/>
        </p:nvSpPr>
        <p:spPr>
          <a:xfrm>
            <a:off x="4038600" y="4038600"/>
            <a:ext cx="12191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Inefficient – unemployed resources</a:t>
            </a:r>
          </a:p>
        </p:txBody>
      </p:sp>
      <p:sp>
        <p:nvSpPr>
          <p:cNvPr id="424" name="Shape 424"/>
          <p:cNvSpPr/>
          <p:nvPr/>
        </p:nvSpPr>
        <p:spPr>
          <a:xfrm>
            <a:off x="6248400" y="28956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Shape 425"/>
          <p:cNvSpPr txBox="1"/>
          <p:nvPr/>
        </p:nvSpPr>
        <p:spPr>
          <a:xfrm>
            <a:off x="6400800" y="26670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6629400" y="36576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152400" y="5638800"/>
            <a:ext cx="4572000" cy="3365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2" name="Shape 432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3" name="Shape 433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4" name="Shape 434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35" name="Shape 435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436" name="Shape 436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Shape 437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438" name="Shape 438"/>
          <p:cNvSpPr txBox="1"/>
          <p:nvPr/>
        </p:nvSpPr>
        <p:spPr>
          <a:xfrm>
            <a:off x="2819400" y="6858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  <p:sp>
        <p:nvSpPr>
          <p:cNvPr id="439" name="Shape 439"/>
          <p:cNvSpPr txBox="1"/>
          <p:nvPr/>
        </p:nvSpPr>
        <p:spPr>
          <a:xfrm>
            <a:off x="228600" y="685800"/>
            <a:ext cx="2514599" cy="58372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Scarcity</a:t>
            </a:r>
            <a:r>
              <a:rPr lang="en-US" sz="16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– unlimited wants, limited resources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Opportunity costs and trade-offs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Efficiency – two kinds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Productive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at the least cost (any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Allocative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the goods and services most wanted by society (a particular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 strike="noStrike" cap="none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Shape 440"/>
          <p:cNvSpPr txBox="1"/>
          <p:nvPr/>
        </p:nvSpPr>
        <p:spPr>
          <a:xfrm>
            <a:off x="2743200" y="2438400"/>
            <a:ext cx="685799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441" name="Shape 441"/>
          <p:cNvSpPr txBox="1"/>
          <p:nvPr/>
        </p:nvSpPr>
        <p:spPr>
          <a:xfrm>
            <a:off x="6781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442" name="Shape 442"/>
          <p:cNvSpPr/>
          <p:nvPr/>
        </p:nvSpPr>
        <p:spPr>
          <a:xfrm>
            <a:off x="3200400" y="25146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Shape 443"/>
          <p:cNvSpPr/>
          <p:nvPr/>
        </p:nvSpPr>
        <p:spPr>
          <a:xfrm>
            <a:off x="6858000" y="54102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4" name="Shape 444"/>
          <p:cNvCxnSpPr/>
          <p:nvPr/>
        </p:nvCxnSpPr>
        <p:spPr>
          <a:xfrm>
            <a:off x="3352800" y="2590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45" name="Shape 445"/>
          <p:cNvCxnSpPr/>
          <p:nvPr/>
        </p:nvCxnSpPr>
        <p:spPr>
          <a:xfrm>
            <a:off x="3352800" y="2590800"/>
            <a:ext cx="3635399" cy="28416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46" name="Shape 446"/>
          <p:cNvSpPr/>
          <p:nvPr/>
        </p:nvSpPr>
        <p:spPr>
          <a:xfrm>
            <a:off x="5029200" y="29718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Shape 447"/>
          <p:cNvSpPr/>
          <p:nvPr/>
        </p:nvSpPr>
        <p:spPr>
          <a:xfrm flipH="1">
            <a:off x="6324600" y="39624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8" name="Shape 448"/>
          <p:cNvCxnSpPr/>
          <p:nvPr/>
        </p:nvCxnSpPr>
        <p:spPr>
          <a:xfrm>
            <a:off x="5105400" y="3048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49" name="Shape 449"/>
          <p:cNvCxnSpPr/>
          <p:nvPr/>
        </p:nvCxnSpPr>
        <p:spPr>
          <a:xfrm rot="10800000">
            <a:off x="5029200" y="2971800"/>
            <a:ext cx="76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50" name="Shape 450"/>
          <p:cNvCxnSpPr/>
          <p:nvPr/>
        </p:nvCxnSpPr>
        <p:spPr>
          <a:xfrm rot="10800000">
            <a:off x="3276599" y="3048000"/>
            <a:ext cx="1828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51" name="Shape 451"/>
          <p:cNvCxnSpPr/>
          <p:nvPr/>
        </p:nvCxnSpPr>
        <p:spPr>
          <a:xfrm>
            <a:off x="5105400" y="3048000"/>
            <a:ext cx="0" cy="2438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52" name="Shape 452"/>
          <p:cNvCxnSpPr/>
          <p:nvPr/>
        </p:nvCxnSpPr>
        <p:spPr>
          <a:xfrm rot="10800000">
            <a:off x="3276600" y="4038600"/>
            <a:ext cx="3124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53" name="Shape 453"/>
          <p:cNvCxnSpPr/>
          <p:nvPr/>
        </p:nvCxnSpPr>
        <p:spPr>
          <a:xfrm>
            <a:off x="6400800" y="4038600"/>
            <a:ext cx="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54" name="Shape 454"/>
          <p:cNvSpPr txBox="1"/>
          <p:nvPr/>
        </p:nvSpPr>
        <p:spPr>
          <a:xfrm>
            <a:off x="2895600" y="2895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455" name="Shape 455"/>
          <p:cNvSpPr txBox="1"/>
          <p:nvPr/>
        </p:nvSpPr>
        <p:spPr>
          <a:xfrm>
            <a:off x="4876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</a:p>
        </p:txBody>
      </p:sp>
      <p:sp>
        <p:nvSpPr>
          <p:cNvPr id="456" name="Shape 456"/>
          <p:cNvSpPr txBox="1"/>
          <p:nvPr/>
        </p:nvSpPr>
        <p:spPr>
          <a:xfrm>
            <a:off x="2895600" y="38862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457" name="Shape 457"/>
          <p:cNvSpPr txBox="1"/>
          <p:nvPr/>
        </p:nvSpPr>
        <p:spPr>
          <a:xfrm>
            <a:off x="6248400" y="55626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</a:p>
        </p:txBody>
      </p:sp>
      <p:sp>
        <p:nvSpPr>
          <p:cNvPr id="458" name="Shape 458"/>
          <p:cNvSpPr txBox="1"/>
          <p:nvPr/>
        </p:nvSpPr>
        <p:spPr>
          <a:xfrm>
            <a:off x="5105400" y="26670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6477000" y="3657600"/>
            <a:ext cx="32385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cxnSp>
        <p:nvCxnSpPr>
          <p:cNvPr id="460" name="Shape 460"/>
          <p:cNvCxnSpPr/>
          <p:nvPr/>
        </p:nvCxnSpPr>
        <p:spPr>
          <a:xfrm>
            <a:off x="3429000" y="32004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461" name="Shape 461"/>
          <p:cNvCxnSpPr/>
          <p:nvPr/>
        </p:nvCxnSpPr>
        <p:spPr>
          <a:xfrm>
            <a:off x="5334000" y="5334000"/>
            <a:ext cx="990599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462" name="Shape 462"/>
          <p:cNvSpPr txBox="1"/>
          <p:nvPr/>
        </p:nvSpPr>
        <p:spPr>
          <a:xfrm>
            <a:off x="3733800" y="3276600"/>
            <a:ext cx="9905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Cost = 40 pizzas</a:t>
            </a:r>
          </a:p>
        </p:txBody>
      </p:sp>
      <p:sp>
        <p:nvSpPr>
          <p:cNvPr id="463" name="Shape 463"/>
          <p:cNvSpPr txBox="1"/>
          <p:nvPr/>
        </p:nvSpPr>
        <p:spPr>
          <a:xfrm>
            <a:off x="5181600" y="4572000"/>
            <a:ext cx="10667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Benefit = 20 robots</a:t>
            </a:r>
          </a:p>
        </p:txBody>
      </p:sp>
      <p:sp>
        <p:nvSpPr>
          <p:cNvPr id="464" name="Shape 464"/>
          <p:cNvSpPr/>
          <p:nvPr/>
        </p:nvSpPr>
        <p:spPr>
          <a:xfrm>
            <a:off x="5029200" y="3962400"/>
            <a:ext cx="152399" cy="152399"/>
          </a:xfrm>
          <a:prstGeom prst="ellipse">
            <a:avLst/>
          </a:prstGeom>
          <a:solidFill>
            <a:srgbClr val="F31F0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Shape 465"/>
          <p:cNvSpPr txBox="1"/>
          <p:nvPr/>
        </p:nvSpPr>
        <p:spPr>
          <a:xfrm>
            <a:off x="5181600" y="36576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cxnSp>
        <p:nvCxnSpPr>
          <p:cNvPr id="466" name="Shape 466"/>
          <p:cNvCxnSpPr/>
          <p:nvPr/>
        </p:nvCxnSpPr>
        <p:spPr>
          <a:xfrm rot="10800000" flipH="1">
            <a:off x="5181600" y="3352799"/>
            <a:ext cx="457200" cy="457200"/>
          </a:xfrm>
          <a:prstGeom prst="straightConnector1">
            <a:avLst/>
          </a:prstGeom>
          <a:noFill/>
          <a:ln w="9525" cap="flat" cmpd="sng">
            <a:solidFill>
              <a:srgbClr val="F31F0F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467" name="Shape 467"/>
          <p:cNvSpPr txBox="1"/>
          <p:nvPr/>
        </p:nvSpPr>
        <p:spPr>
          <a:xfrm>
            <a:off x="5334000" y="3429000"/>
            <a:ext cx="762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policy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4038600" y="4038600"/>
            <a:ext cx="12191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Inefficient – unemployed resources</a:t>
            </a:r>
          </a:p>
        </p:txBody>
      </p:sp>
      <p:sp>
        <p:nvSpPr>
          <p:cNvPr id="469" name="Shape 469"/>
          <p:cNvSpPr/>
          <p:nvPr/>
        </p:nvSpPr>
        <p:spPr>
          <a:xfrm>
            <a:off x="6248400" y="28956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Shape 470"/>
          <p:cNvSpPr txBox="1"/>
          <p:nvPr/>
        </p:nvSpPr>
        <p:spPr>
          <a:xfrm>
            <a:off x="6400800" y="26670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471" name="Shape 471"/>
          <p:cNvSpPr txBox="1"/>
          <p:nvPr/>
        </p:nvSpPr>
        <p:spPr>
          <a:xfrm>
            <a:off x="6629400" y="2667000"/>
            <a:ext cx="1828800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Unattainable with current resources and technology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6629400" y="36576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152400" y="5638800"/>
            <a:ext cx="4572000" cy="3365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8" name="Shape 478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9" name="Shape 479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80" name="Shape 480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81" name="Shape 481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Shape 483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x="2819400" y="6858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  <p:sp>
        <p:nvSpPr>
          <p:cNvPr id="485" name="Shape 485"/>
          <p:cNvSpPr txBox="1"/>
          <p:nvPr/>
        </p:nvSpPr>
        <p:spPr>
          <a:xfrm>
            <a:off x="228600" y="685800"/>
            <a:ext cx="2514599" cy="58372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Scarcity</a:t>
            </a:r>
            <a:r>
              <a:rPr lang="en-US" sz="16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– unlimited wants, limited resources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Opportunity costs and trade-offs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Efficiency – two kinds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Productive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at the least cost (any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Allocative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the goods and services most wanted by society (a particular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 strike="noStrike" cap="none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Shape 486"/>
          <p:cNvSpPr txBox="1"/>
          <p:nvPr/>
        </p:nvSpPr>
        <p:spPr>
          <a:xfrm>
            <a:off x="2743200" y="2438400"/>
            <a:ext cx="685799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487" name="Shape 487"/>
          <p:cNvSpPr txBox="1"/>
          <p:nvPr/>
        </p:nvSpPr>
        <p:spPr>
          <a:xfrm>
            <a:off x="6781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488" name="Shape 488"/>
          <p:cNvSpPr/>
          <p:nvPr/>
        </p:nvSpPr>
        <p:spPr>
          <a:xfrm>
            <a:off x="3200400" y="25146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Shape 489"/>
          <p:cNvSpPr/>
          <p:nvPr/>
        </p:nvSpPr>
        <p:spPr>
          <a:xfrm>
            <a:off x="6858000" y="54102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0" name="Shape 490"/>
          <p:cNvCxnSpPr/>
          <p:nvPr/>
        </p:nvCxnSpPr>
        <p:spPr>
          <a:xfrm>
            <a:off x="3352800" y="2590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1" name="Shape 491"/>
          <p:cNvCxnSpPr/>
          <p:nvPr/>
        </p:nvCxnSpPr>
        <p:spPr>
          <a:xfrm>
            <a:off x="3352800" y="2590800"/>
            <a:ext cx="3635399" cy="28416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92" name="Shape 492"/>
          <p:cNvSpPr/>
          <p:nvPr/>
        </p:nvSpPr>
        <p:spPr>
          <a:xfrm>
            <a:off x="5029200" y="29718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Shape 493"/>
          <p:cNvSpPr/>
          <p:nvPr/>
        </p:nvSpPr>
        <p:spPr>
          <a:xfrm flipH="1">
            <a:off x="6324600" y="39624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4" name="Shape 494"/>
          <p:cNvCxnSpPr/>
          <p:nvPr/>
        </p:nvCxnSpPr>
        <p:spPr>
          <a:xfrm>
            <a:off x="5105400" y="3048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5" name="Shape 495"/>
          <p:cNvCxnSpPr/>
          <p:nvPr/>
        </p:nvCxnSpPr>
        <p:spPr>
          <a:xfrm rot="10800000">
            <a:off x="5029200" y="2971800"/>
            <a:ext cx="76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6" name="Shape 496"/>
          <p:cNvCxnSpPr/>
          <p:nvPr/>
        </p:nvCxnSpPr>
        <p:spPr>
          <a:xfrm rot="10800000">
            <a:off x="3276599" y="3048000"/>
            <a:ext cx="1828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7" name="Shape 497"/>
          <p:cNvCxnSpPr/>
          <p:nvPr/>
        </p:nvCxnSpPr>
        <p:spPr>
          <a:xfrm>
            <a:off x="5105400" y="3048000"/>
            <a:ext cx="0" cy="2438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8" name="Shape 498"/>
          <p:cNvCxnSpPr/>
          <p:nvPr/>
        </p:nvCxnSpPr>
        <p:spPr>
          <a:xfrm rot="10800000">
            <a:off x="3276600" y="4038600"/>
            <a:ext cx="3124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9" name="Shape 499"/>
          <p:cNvCxnSpPr/>
          <p:nvPr/>
        </p:nvCxnSpPr>
        <p:spPr>
          <a:xfrm>
            <a:off x="6400800" y="4038600"/>
            <a:ext cx="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00" name="Shape 500"/>
          <p:cNvSpPr txBox="1"/>
          <p:nvPr/>
        </p:nvSpPr>
        <p:spPr>
          <a:xfrm>
            <a:off x="2895600" y="2895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501" name="Shape 501"/>
          <p:cNvSpPr txBox="1"/>
          <p:nvPr/>
        </p:nvSpPr>
        <p:spPr>
          <a:xfrm>
            <a:off x="4876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</a:p>
        </p:txBody>
      </p:sp>
      <p:sp>
        <p:nvSpPr>
          <p:cNvPr id="502" name="Shape 502"/>
          <p:cNvSpPr txBox="1"/>
          <p:nvPr/>
        </p:nvSpPr>
        <p:spPr>
          <a:xfrm>
            <a:off x="2895600" y="38862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6248400" y="55626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x="5105400" y="26670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505" name="Shape 505"/>
          <p:cNvSpPr txBox="1"/>
          <p:nvPr/>
        </p:nvSpPr>
        <p:spPr>
          <a:xfrm>
            <a:off x="6477000" y="3657600"/>
            <a:ext cx="32385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cxnSp>
        <p:nvCxnSpPr>
          <p:cNvPr id="506" name="Shape 506"/>
          <p:cNvCxnSpPr/>
          <p:nvPr/>
        </p:nvCxnSpPr>
        <p:spPr>
          <a:xfrm>
            <a:off x="3429000" y="32004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507" name="Shape 507"/>
          <p:cNvCxnSpPr/>
          <p:nvPr/>
        </p:nvCxnSpPr>
        <p:spPr>
          <a:xfrm>
            <a:off x="5334000" y="5334000"/>
            <a:ext cx="990599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508" name="Shape 508"/>
          <p:cNvSpPr txBox="1"/>
          <p:nvPr/>
        </p:nvSpPr>
        <p:spPr>
          <a:xfrm>
            <a:off x="3733800" y="3276600"/>
            <a:ext cx="9905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Cost = 40 pizzas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5181600" y="4572000"/>
            <a:ext cx="10667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Benefit = 20 robots</a:t>
            </a:r>
          </a:p>
        </p:txBody>
      </p:sp>
      <p:sp>
        <p:nvSpPr>
          <p:cNvPr id="510" name="Shape 510"/>
          <p:cNvSpPr/>
          <p:nvPr/>
        </p:nvSpPr>
        <p:spPr>
          <a:xfrm>
            <a:off x="5029200" y="3962400"/>
            <a:ext cx="152399" cy="152399"/>
          </a:xfrm>
          <a:prstGeom prst="ellipse">
            <a:avLst/>
          </a:prstGeom>
          <a:solidFill>
            <a:srgbClr val="F31F0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Shape 511"/>
          <p:cNvSpPr txBox="1"/>
          <p:nvPr/>
        </p:nvSpPr>
        <p:spPr>
          <a:xfrm>
            <a:off x="5181600" y="36576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cxnSp>
        <p:nvCxnSpPr>
          <p:cNvPr id="512" name="Shape 512"/>
          <p:cNvCxnSpPr/>
          <p:nvPr/>
        </p:nvCxnSpPr>
        <p:spPr>
          <a:xfrm rot="10800000" flipH="1">
            <a:off x="5181600" y="3352799"/>
            <a:ext cx="457200" cy="457200"/>
          </a:xfrm>
          <a:prstGeom prst="straightConnector1">
            <a:avLst/>
          </a:prstGeom>
          <a:noFill/>
          <a:ln w="9525" cap="flat" cmpd="sng">
            <a:solidFill>
              <a:srgbClr val="F31F0F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513" name="Shape 513"/>
          <p:cNvSpPr txBox="1"/>
          <p:nvPr/>
        </p:nvSpPr>
        <p:spPr>
          <a:xfrm>
            <a:off x="5334000" y="3429000"/>
            <a:ext cx="762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policy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4038600" y="4038600"/>
            <a:ext cx="12191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Inefficient – unemployed resources</a:t>
            </a:r>
          </a:p>
        </p:txBody>
      </p:sp>
      <p:sp>
        <p:nvSpPr>
          <p:cNvPr id="515" name="Shape 515"/>
          <p:cNvSpPr/>
          <p:nvPr/>
        </p:nvSpPr>
        <p:spPr>
          <a:xfrm>
            <a:off x="6248400" y="28956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Shape 516"/>
          <p:cNvSpPr txBox="1"/>
          <p:nvPr/>
        </p:nvSpPr>
        <p:spPr>
          <a:xfrm>
            <a:off x="6400800" y="26670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6629400" y="2667000"/>
            <a:ext cx="1828800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Unattainable with current resources and technology</a:t>
            </a:r>
          </a:p>
        </p:txBody>
      </p:sp>
      <p:sp>
        <p:nvSpPr>
          <p:cNvPr id="518" name="Shape 518"/>
          <p:cNvSpPr/>
          <p:nvPr/>
        </p:nvSpPr>
        <p:spPr>
          <a:xfrm>
            <a:off x="3200400" y="18288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Shape 519"/>
          <p:cNvSpPr/>
          <p:nvPr/>
        </p:nvSpPr>
        <p:spPr>
          <a:xfrm>
            <a:off x="7620000" y="54102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0" name="Shape 520"/>
          <p:cNvCxnSpPr/>
          <p:nvPr/>
        </p:nvCxnSpPr>
        <p:spPr>
          <a:xfrm>
            <a:off x="3352800" y="1905000"/>
            <a:ext cx="4343400" cy="35052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21" name="Shape 521"/>
          <p:cNvSpPr txBox="1"/>
          <p:nvPr/>
        </p:nvSpPr>
        <p:spPr>
          <a:xfrm>
            <a:off x="6629400" y="36576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522" name="Shape 522"/>
          <p:cNvSpPr txBox="1"/>
          <p:nvPr/>
        </p:nvSpPr>
        <p:spPr>
          <a:xfrm>
            <a:off x="152400" y="5638800"/>
            <a:ext cx="4572000" cy="3365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7" name="Shape 527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28" name="Shape 528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29" name="Shape 529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30" name="Shape 530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531" name="Shape 531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Shape 532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533" name="Shape 533"/>
          <p:cNvSpPr txBox="1"/>
          <p:nvPr/>
        </p:nvSpPr>
        <p:spPr>
          <a:xfrm>
            <a:off x="2819400" y="6858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x="228600" y="685800"/>
            <a:ext cx="2514599" cy="58372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Scarcity</a:t>
            </a:r>
            <a:r>
              <a:rPr lang="en-US" sz="16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– unlimited wants, limited resources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Opportunity costs and trade-offs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Efficiency – two kinds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Productive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at the least cost (any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Allocative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the goods and services most wanted by society (a particular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 strike="noStrike" cap="none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Shape 535"/>
          <p:cNvSpPr txBox="1"/>
          <p:nvPr/>
        </p:nvSpPr>
        <p:spPr>
          <a:xfrm>
            <a:off x="2743200" y="2438400"/>
            <a:ext cx="685799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536" name="Shape 536"/>
          <p:cNvSpPr txBox="1"/>
          <p:nvPr/>
        </p:nvSpPr>
        <p:spPr>
          <a:xfrm>
            <a:off x="6781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537" name="Shape 537"/>
          <p:cNvSpPr/>
          <p:nvPr/>
        </p:nvSpPr>
        <p:spPr>
          <a:xfrm>
            <a:off x="3200400" y="25146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Shape 538"/>
          <p:cNvSpPr/>
          <p:nvPr/>
        </p:nvSpPr>
        <p:spPr>
          <a:xfrm>
            <a:off x="6858000" y="54102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39" name="Shape 539"/>
          <p:cNvCxnSpPr/>
          <p:nvPr/>
        </p:nvCxnSpPr>
        <p:spPr>
          <a:xfrm>
            <a:off x="3352800" y="2590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0" name="Shape 540"/>
          <p:cNvCxnSpPr/>
          <p:nvPr/>
        </p:nvCxnSpPr>
        <p:spPr>
          <a:xfrm>
            <a:off x="3352800" y="2590800"/>
            <a:ext cx="3635399" cy="28416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41" name="Shape 541"/>
          <p:cNvSpPr/>
          <p:nvPr/>
        </p:nvSpPr>
        <p:spPr>
          <a:xfrm>
            <a:off x="5029200" y="29718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Shape 542"/>
          <p:cNvSpPr/>
          <p:nvPr/>
        </p:nvSpPr>
        <p:spPr>
          <a:xfrm flipH="1">
            <a:off x="6324600" y="39624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43" name="Shape 543"/>
          <p:cNvCxnSpPr/>
          <p:nvPr/>
        </p:nvCxnSpPr>
        <p:spPr>
          <a:xfrm>
            <a:off x="5105400" y="3048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4" name="Shape 544"/>
          <p:cNvCxnSpPr/>
          <p:nvPr/>
        </p:nvCxnSpPr>
        <p:spPr>
          <a:xfrm rot="10800000">
            <a:off x="5029200" y="2971800"/>
            <a:ext cx="76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5" name="Shape 545"/>
          <p:cNvCxnSpPr/>
          <p:nvPr/>
        </p:nvCxnSpPr>
        <p:spPr>
          <a:xfrm rot="10800000">
            <a:off x="3276599" y="3048000"/>
            <a:ext cx="1828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6" name="Shape 546"/>
          <p:cNvCxnSpPr/>
          <p:nvPr/>
        </p:nvCxnSpPr>
        <p:spPr>
          <a:xfrm>
            <a:off x="5105400" y="3048000"/>
            <a:ext cx="0" cy="2438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7" name="Shape 547"/>
          <p:cNvCxnSpPr/>
          <p:nvPr/>
        </p:nvCxnSpPr>
        <p:spPr>
          <a:xfrm rot="10800000">
            <a:off x="3276600" y="4038600"/>
            <a:ext cx="3124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48" name="Shape 548"/>
          <p:cNvCxnSpPr/>
          <p:nvPr/>
        </p:nvCxnSpPr>
        <p:spPr>
          <a:xfrm>
            <a:off x="6400800" y="4038600"/>
            <a:ext cx="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49" name="Shape 549"/>
          <p:cNvSpPr txBox="1"/>
          <p:nvPr/>
        </p:nvSpPr>
        <p:spPr>
          <a:xfrm>
            <a:off x="2895600" y="2895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550" name="Shape 550"/>
          <p:cNvSpPr txBox="1"/>
          <p:nvPr/>
        </p:nvSpPr>
        <p:spPr>
          <a:xfrm>
            <a:off x="4876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</a:p>
        </p:txBody>
      </p:sp>
      <p:sp>
        <p:nvSpPr>
          <p:cNvPr id="551" name="Shape 551"/>
          <p:cNvSpPr txBox="1"/>
          <p:nvPr/>
        </p:nvSpPr>
        <p:spPr>
          <a:xfrm>
            <a:off x="2895600" y="38862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552" name="Shape 552"/>
          <p:cNvSpPr txBox="1"/>
          <p:nvPr/>
        </p:nvSpPr>
        <p:spPr>
          <a:xfrm>
            <a:off x="6248400" y="55626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</a:p>
        </p:txBody>
      </p:sp>
      <p:sp>
        <p:nvSpPr>
          <p:cNvPr id="553" name="Shape 553"/>
          <p:cNvSpPr txBox="1"/>
          <p:nvPr/>
        </p:nvSpPr>
        <p:spPr>
          <a:xfrm>
            <a:off x="5105400" y="26670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554" name="Shape 554"/>
          <p:cNvSpPr txBox="1"/>
          <p:nvPr/>
        </p:nvSpPr>
        <p:spPr>
          <a:xfrm>
            <a:off x="6477000" y="3657600"/>
            <a:ext cx="32385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cxnSp>
        <p:nvCxnSpPr>
          <p:cNvPr id="555" name="Shape 555"/>
          <p:cNvCxnSpPr/>
          <p:nvPr/>
        </p:nvCxnSpPr>
        <p:spPr>
          <a:xfrm>
            <a:off x="3429000" y="32004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556" name="Shape 556"/>
          <p:cNvCxnSpPr/>
          <p:nvPr/>
        </p:nvCxnSpPr>
        <p:spPr>
          <a:xfrm>
            <a:off x="5334000" y="5334000"/>
            <a:ext cx="990599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557" name="Shape 557"/>
          <p:cNvSpPr txBox="1"/>
          <p:nvPr/>
        </p:nvSpPr>
        <p:spPr>
          <a:xfrm>
            <a:off x="3733800" y="3276600"/>
            <a:ext cx="9905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Cost = 40 pizzas</a:t>
            </a:r>
          </a:p>
        </p:txBody>
      </p:sp>
      <p:sp>
        <p:nvSpPr>
          <p:cNvPr id="558" name="Shape 558"/>
          <p:cNvSpPr txBox="1"/>
          <p:nvPr/>
        </p:nvSpPr>
        <p:spPr>
          <a:xfrm>
            <a:off x="5181600" y="4572000"/>
            <a:ext cx="10667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Benefit = 20 robots</a:t>
            </a:r>
          </a:p>
        </p:txBody>
      </p:sp>
      <p:sp>
        <p:nvSpPr>
          <p:cNvPr id="559" name="Shape 559"/>
          <p:cNvSpPr/>
          <p:nvPr/>
        </p:nvSpPr>
        <p:spPr>
          <a:xfrm>
            <a:off x="5029200" y="3962400"/>
            <a:ext cx="152399" cy="152399"/>
          </a:xfrm>
          <a:prstGeom prst="ellipse">
            <a:avLst/>
          </a:prstGeom>
          <a:solidFill>
            <a:srgbClr val="F31F0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Shape 560"/>
          <p:cNvSpPr txBox="1"/>
          <p:nvPr/>
        </p:nvSpPr>
        <p:spPr>
          <a:xfrm>
            <a:off x="5181600" y="36576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cxnSp>
        <p:nvCxnSpPr>
          <p:cNvPr id="561" name="Shape 561"/>
          <p:cNvCxnSpPr/>
          <p:nvPr/>
        </p:nvCxnSpPr>
        <p:spPr>
          <a:xfrm rot="10800000" flipH="1">
            <a:off x="5181600" y="3352799"/>
            <a:ext cx="457200" cy="457200"/>
          </a:xfrm>
          <a:prstGeom prst="straightConnector1">
            <a:avLst/>
          </a:prstGeom>
          <a:noFill/>
          <a:ln w="9525" cap="flat" cmpd="sng">
            <a:solidFill>
              <a:srgbClr val="F31F0F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562" name="Shape 562"/>
          <p:cNvSpPr txBox="1"/>
          <p:nvPr/>
        </p:nvSpPr>
        <p:spPr>
          <a:xfrm>
            <a:off x="5334000" y="3429000"/>
            <a:ext cx="762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policy</a:t>
            </a:r>
          </a:p>
        </p:txBody>
      </p:sp>
      <p:sp>
        <p:nvSpPr>
          <p:cNvPr id="563" name="Shape 563"/>
          <p:cNvSpPr txBox="1"/>
          <p:nvPr/>
        </p:nvSpPr>
        <p:spPr>
          <a:xfrm>
            <a:off x="4038600" y="4038600"/>
            <a:ext cx="12191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Inefficient – unemployed resources</a:t>
            </a:r>
          </a:p>
        </p:txBody>
      </p:sp>
      <p:sp>
        <p:nvSpPr>
          <p:cNvPr id="564" name="Shape 564"/>
          <p:cNvSpPr/>
          <p:nvPr/>
        </p:nvSpPr>
        <p:spPr>
          <a:xfrm>
            <a:off x="6248400" y="28956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Shape 565"/>
          <p:cNvSpPr txBox="1"/>
          <p:nvPr/>
        </p:nvSpPr>
        <p:spPr>
          <a:xfrm>
            <a:off x="6400800" y="26670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566" name="Shape 566"/>
          <p:cNvSpPr txBox="1"/>
          <p:nvPr/>
        </p:nvSpPr>
        <p:spPr>
          <a:xfrm>
            <a:off x="6629400" y="2667000"/>
            <a:ext cx="1828800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Unattainable with current resources and technology</a:t>
            </a:r>
          </a:p>
        </p:txBody>
      </p:sp>
      <p:sp>
        <p:nvSpPr>
          <p:cNvPr id="567" name="Shape 567"/>
          <p:cNvSpPr/>
          <p:nvPr/>
        </p:nvSpPr>
        <p:spPr>
          <a:xfrm>
            <a:off x="3200400" y="18288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Shape 568"/>
          <p:cNvSpPr/>
          <p:nvPr/>
        </p:nvSpPr>
        <p:spPr>
          <a:xfrm>
            <a:off x="7620000" y="54102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69" name="Shape 569"/>
          <p:cNvCxnSpPr/>
          <p:nvPr/>
        </p:nvCxnSpPr>
        <p:spPr>
          <a:xfrm>
            <a:off x="3352800" y="1905000"/>
            <a:ext cx="4343400" cy="35052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70" name="Shape 570"/>
          <p:cNvCxnSpPr/>
          <p:nvPr/>
        </p:nvCxnSpPr>
        <p:spPr>
          <a:xfrm rot="10800000" flipH="1">
            <a:off x="6781800" y="4191000"/>
            <a:ext cx="457200" cy="152399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571" name="Shape 571"/>
          <p:cNvCxnSpPr/>
          <p:nvPr/>
        </p:nvCxnSpPr>
        <p:spPr>
          <a:xfrm rot="10800000" flipH="1">
            <a:off x="6934200" y="4419600"/>
            <a:ext cx="457200" cy="152399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572" name="Shape 572"/>
          <p:cNvSpPr txBox="1"/>
          <p:nvPr/>
        </p:nvSpPr>
        <p:spPr>
          <a:xfrm>
            <a:off x="7543800" y="4114800"/>
            <a:ext cx="1143000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400" b="1" i="0" u="sng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Economic Growth</a:t>
            </a:r>
          </a:p>
        </p:txBody>
      </p:sp>
      <p:cxnSp>
        <p:nvCxnSpPr>
          <p:cNvPr id="573" name="Shape 573"/>
          <p:cNvCxnSpPr/>
          <p:nvPr/>
        </p:nvCxnSpPr>
        <p:spPr>
          <a:xfrm>
            <a:off x="8001000" y="33528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574" name="Shape 574"/>
          <p:cNvSpPr txBox="1"/>
          <p:nvPr/>
        </p:nvSpPr>
        <p:spPr>
          <a:xfrm>
            <a:off x="6629400" y="36576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152400" y="5638800"/>
            <a:ext cx="4572000" cy="947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Economic Growth</a:t>
            </a:r>
            <a:r>
              <a:rPr lang="en-US" sz="16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=     SOL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Increased quality of human resources (EDUCATION) or technology (INVESTMENT)</a:t>
            </a:r>
          </a:p>
        </p:txBody>
      </p:sp>
      <p:cxnSp>
        <p:nvCxnSpPr>
          <p:cNvPr id="576" name="Shape 576"/>
          <p:cNvCxnSpPr/>
          <p:nvPr/>
        </p:nvCxnSpPr>
        <p:spPr>
          <a:xfrm rot="10800000">
            <a:off x="2362200" y="5638799"/>
            <a:ext cx="0" cy="228600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miter lim="800000"/>
            <a:headEnd type="none" w="med" len="med"/>
            <a:tailEnd type="triangle" w="lg" len="lg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1" name="Shape 581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82" name="Shape 582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83" name="Shape 583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84" name="Shape 584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585" name="Shape 585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Shape 586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587" name="Shape 587"/>
          <p:cNvSpPr txBox="1"/>
          <p:nvPr/>
        </p:nvSpPr>
        <p:spPr>
          <a:xfrm>
            <a:off x="2819400" y="6858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228600" y="685800"/>
            <a:ext cx="2514599" cy="58372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Scarcity</a:t>
            </a:r>
            <a:r>
              <a:rPr lang="en-US" sz="16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– unlimited wants, limited resources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Opportunity costs and trade-offs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Efficiency – two kinds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Productive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at the least cost (any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Allocative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the goods and services most wanted by society (a particular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 strike="noStrike" cap="none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Shape 589"/>
          <p:cNvSpPr txBox="1"/>
          <p:nvPr/>
        </p:nvSpPr>
        <p:spPr>
          <a:xfrm>
            <a:off x="2743200" y="2438400"/>
            <a:ext cx="685799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6781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591" name="Shape 591"/>
          <p:cNvSpPr/>
          <p:nvPr/>
        </p:nvSpPr>
        <p:spPr>
          <a:xfrm>
            <a:off x="3200400" y="25146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Shape 592"/>
          <p:cNvSpPr/>
          <p:nvPr/>
        </p:nvSpPr>
        <p:spPr>
          <a:xfrm>
            <a:off x="6858000" y="54102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93" name="Shape 593"/>
          <p:cNvCxnSpPr/>
          <p:nvPr/>
        </p:nvCxnSpPr>
        <p:spPr>
          <a:xfrm>
            <a:off x="3352800" y="2590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94" name="Shape 594"/>
          <p:cNvCxnSpPr/>
          <p:nvPr/>
        </p:nvCxnSpPr>
        <p:spPr>
          <a:xfrm>
            <a:off x="3352800" y="2590800"/>
            <a:ext cx="3635399" cy="28416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95" name="Shape 595"/>
          <p:cNvSpPr/>
          <p:nvPr/>
        </p:nvSpPr>
        <p:spPr>
          <a:xfrm>
            <a:off x="5029200" y="29718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6" name="Shape 596"/>
          <p:cNvSpPr/>
          <p:nvPr/>
        </p:nvSpPr>
        <p:spPr>
          <a:xfrm flipH="1">
            <a:off x="6324600" y="39624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97" name="Shape 597"/>
          <p:cNvCxnSpPr/>
          <p:nvPr/>
        </p:nvCxnSpPr>
        <p:spPr>
          <a:xfrm>
            <a:off x="5105400" y="3048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98" name="Shape 598"/>
          <p:cNvCxnSpPr/>
          <p:nvPr/>
        </p:nvCxnSpPr>
        <p:spPr>
          <a:xfrm rot="10800000">
            <a:off x="5029200" y="2971800"/>
            <a:ext cx="76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99" name="Shape 599"/>
          <p:cNvCxnSpPr/>
          <p:nvPr/>
        </p:nvCxnSpPr>
        <p:spPr>
          <a:xfrm rot="10800000">
            <a:off x="3276599" y="3048000"/>
            <a:ext cx="1828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00" name="Shape 600"/>
          <p:cNvCxnSpPr/>
          <p:nvPr/>
        </p:nvCxnSpPr>
        <p:spPr>
          <a:xfrm>
            <a:off x="5105400" y="3048000"/>
            <a:ext cx="0" cy="2438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01" name="Shape 601"/>
          <p:cNvCxnSpPr/>
          <p:nvPr/>
        </p:nvCxnSpPr>
        <p:spPr>
          <a:xfrm rot="10800000">
            <a:off x="3276600" y="4038600"/>
            <a:ext cx="3124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02" name="Shape 602"/>
          <p:cNvCxnSpPr/>
          <p:nvPr/>
        </p:nvCxnSpPr>
        <p:spPr>
          <a:xfrm>
            <a:off x="6400800" y="4038600"/>
            <a:ext cx="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03" name="Shape 603"/>
          <p:cNvSpPr txBox="1"/>
          <p:nvPr/>
        </p:nvSpPr>
        <p:spPr>
          <a:xfrm>
            <a:off x="2895600" y="2895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604" name="Shape 604"/>
          <p:cNvSpPr txBox="1"/>
          <p:nvPr/>
        </p:nvSpPr>
        <p:spPr>
          <a:xfrm>
            <a:off x="4876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</a:p>
        </p:txBody>
      </p:sp>
      <p:sp>
        <p:nvSpPr>
          <p:cNvPr id="605" name="Shape 605"/>
          <p:cNvSpPr txBox="1"/>
          <p:nvPr/>
        </p:nvSpPr>
        <p:spPr>
          <a:xfrm>
            <a:off x="2895600" y="38862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606" name="Shape 606"/>
          <p:cNvSpPr txBox="1"/>
          <p:nvPr/>
        </p:nvSpPr>
        <p:spPr>
          <a:xfrm>
            <a:off x="6248400" y="55626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</a:p>
        </p:txBody>
      </p:sp>
      <p:sp>
        <p:nvSpPr>
          <p:cNvPr id="607" name="Shape 607"/>
          <p:cNvSpPr txBox="1"/>
          <p:nvPr/>
        </p:nvSpPr>
        <p:spPr>
          <a:xfrm>
            <a:off x="5105400" y="26670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608" name="Shape 608"/>
          <p:cNvSpPr txBox="1"/>
          <p:nvPr/>
        </p:nvSpPr>
        <p:spPr>
          <a:xfrm>
            <a:off x="6477000" y="3657600"/>
            <a:ext cx="32385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cxnSp>
        <p:nvCxnSpPr>
          <p:cNvPr id="609" name="Shape 609"/>
          <p:cNvCxnSpPr/>
          <p:nvPr/>
        </p:nvCxnSpPr>
        <p:spPr>
          <a:xfrm>
            <a:off x="3429000" y="32004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610" name="Shape 610"/>
          <p:cNvCxnSpPr/>
          <p:nvPr/>
        </p:nvCxnSpPr>
        <p:spPr>
          <a:xfrm>
            <a:off x="5334000" y="5334000"/>
            <a:ext cx="990599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611" name="Shape 611"/>
          <p:cNvSpPr txBox="1"/>
          <p:nvPr/>
        </p:nvSpPr>
        <p:spPr>
          <a:xfrm>
            <a:off x="3733800" y="3276600"/>
            <a:ext cx="9905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Cost = 40 pizzas</a:t>
            </a:r>
          </a:p>
        </p:txBody>
      </p:sp>
      <p:sp>
        <p:nvSpPr>
          <p:cNvPr id="612" name="Shape 612"/>
          <p:cNvSpPr txBox="1"/>
          <p:nvPr/>
        </p:nvSpPr>
        <p:spPr>
          <a:xfrm>
            <a:off x="5181600" y="4572000"/>
            <a:ext cx="10667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Benefit = 20 robots</a:t>
            </a:r>
          </a:p>
        </p:txBody>
      </p:sp>
      <p:sp>
        <p:nvSpPr>
          <p:cNvPr id="613" name="Shape 613"/>
          <p:cNvSpPr/>
          <p:nvPr/>
        </p:nvSpPr>
        <p:spPr>
          <a:xfrm>
            <a:off x="5029200" y="3962400"/>
            <a:ext cx="152399" cy="152399"/>
          </a:xfrm>
          <a:prstGeom prst="ellipse">
            <a:avLst/>
          </a:prstGeom>
          <a:solidFill>
            <a:srgbClr val="F31F0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Shape 614"/>
          <p:cNvSpPr txBox="1"/>
          <p:nvPr/>
        </p:nvSpPr>
        <p:spPr>
          <a:xfrm>
            <a:off x="5181600" y="36576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cxnSp>
        <p:nvCxnSpPr>
          <p:cNvPr id="615" name="Shape 615"/>
          <p:cNvCxnSpPr/>
          <p:nvPr/>
        </p:nvCxnSpPr>
        <p:spPr>
          <a:xfrm rot="10800000" flipH="1">
            <a:off x="5181600" y="3352799"/>
            <a:ext cx="457200" cy="457200"/>
          </a:xfrm>
          <a:prstGeom prst="straightConnector1">
            <a:avLst/>
          </a:prstGeom>
          <a:noFill/>
          <a:ln w="9525" cap="flat" cmpd="sng">
            <a:solidFill>
              <a:srgbClr val="F31F0F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616" name="Shape 616"/>
          <p:cNvSpPr txBox="1"/>
          <p:nvPr/>
        </p:nvSpPr>
        <p:spPr>
          <a:xfrm>
            <a:off x="5334000" y="3429000"/>
            <a:ext cx="762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policy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4038600" y="4038600"/>
            <a:ext cx="12191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Inefficient – unemployed resources</a:t>
            </a:r>
          </a:p>
        </p:txBody>
      </p:sp>
      <p:sp>
        <p:nvSpPr>
          <p:cNvPr id="618" name="Shape 618"/>
          <p:cNvSpPr/>
          <p:nvPr/>
        </p:nvSpPr>
        <p:spPr>
          <a:xfrm>
            <a:off x="6248400" y="28956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9" name="Shape 619"/>
          <p:cNvSpPr txBox="1"/>
          <p:nvPr/>
        </p:nvSpPr>
        <p:spPr>
          <a:xfrm>
            <a:off x="6400800" y="2667000"/>
            <a:ext cx="457200" cy="36671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620" name="Shape 620"/>
          <p:cNvSpPr txBox="1"/>
          <p:nvPr/>
        </p:nvSpPr>
        <p:spPr>
          <a:xfrm>
            <a:off x="6629400" y="2667000"/>
            <a:ext cx="1828800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Unattainable with current resources and technology</a:t>
            </a:r>
          </a:p>
        </p:txBody>
      </p:sp>
      <p:sp>
        <p:nvSpPr>
          <p:cNvPr id="621" name="Shape 621"/>
          <p:cNvSpPr/>
          <p:nvPr/>
        </p:nvSpPr>
        <p:spPr>
          <a:xfrm>
            <a:off x="3200400" y="18288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2" name="Shape 622"/>
          <p:cNvSpPr/>
          <p:nvPr/>
        </p:nvSpPr>
        <p:spPr>
          <a:xfrm>
            <a:off x="7620000" y="54102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23" name="Shape 623"/>
          <p:cNvCxnSpPr/>
          <p:nvPr/>
        </p:nvCxnSpPr>
        <p:spPr>
          <a:xfrm>
            <a:off x="3352800" y="1905000"/>
            <a:ext cx="4343400" cy="35052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rot="10800000" flipH="1">
            <a:off x="6781800" y="4191000"/>
            <a:ext cx="457200" cy="152399"/>
          </a:xfrm>
          <a:prstGeom prst="straightConnector1">
            <a:avLst/>
          </a:prstGeom>
          <a:noFill/>
          <a:ln w="9525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625" name="Shape 625"/>
          <p:cNvCxnSpPr/>
          <p:nvPr/>
        </p:nvCxnSpPr>
        <p:spPr>
          <a:xfrm rot="10800000" flipH="1">
            <a:off x="6934200" y="4419600"/>
            <a:ext cx="457200" cy="152399"/>
          </a:xfrm>
          <a:prstGeom prst="straightConnector1">
            <a:avLst/>
          </a:prstGeom>
          <a:noFill/>
          <a:ln w="9525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626" name="Shape 626"/>
          <p:cNvSpPr txBox="1"/>
          <p:nvPr/>
        </p:nvSpPr>
        <p:spPr>
          <a:xfrm>
            <a:off x="7543800" y="4114800"/>
            <a:ext cx="1143000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400" b="1" i="0" u="sng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Economic Growth</a:t>
            </a:r>
          </a:p>
        </p:txBody>
      </p:sp>
      <p:cxnSp>
        <p:nvCxnSpPr>
          <p:cNvPr id="627" name="Shape 627"/>
          <p:cNvCxnSpPr/>
          <p:nvPr/>
        </p:nvCxnSpPr>
        <p:spPr>
          <a:xfrm>
            <a:off x="8001000" y="33528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628" name="Shape 628"/>
          <p:cNvSpPr txBox="1"/>
          <p:nvPr/>
        </p:nvSpPr>
        <p:spPr>
          <a:xfrm>
            <a:off x="6629400" y="3657600"/>
            <a:ext cx="6095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U.S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629" name="Shape 629"/>
          <p:cNvSpPr txBox="1"/>
          <p:nvPr/>
        </p:nvSpPr>
        <p:spPr>
          <a:xfrm>
            <a:off x="5257800" y="2438400"/>
            <a:ext cx="17526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Developing nation</a:t>
            </a:r>
          </a:p>
        </p:txBody>
      </p:sp>
      <p:sp>
        <p:nvSpPr>
          <p:cNvPr id="630" name="Shape 630"/>
          <p:cNvSpPr txBox="1"/>
          <p:nvPr/>
        </p:nvSpPr>
        <p:spPr>
          <a:xfrm>
            <a:off x="152400" y="5638800"/>
            <a:ext cx="4572000" cy="947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Economic Growth</a:t>
            </a:r>
            <a:r>
              <a:rPr lang="en-US" sz="16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=     SOL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Increased quality of human resources (EDUCATION) or technology (INVESTMENT)</a:t>
            </a:r>
          </a:p>
        </p:txBody>
      </p:sp>
      <p:cxnSp>
        <p:nvCxnSpPr>
          <p:cNvPr id="631" name="Shape 631"/>
          <p:cNvCxnSpPr/>
          <p:nvPr/>
        </p:nvCxnSpPr>
        <p:spPr>
          <a:xfrm rot="10800000">
            <a:off x="2362200" y="5638799"/>
            <a:ext cx="0" cy="228600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miter lim="800000"/>
            <a:headEnd type="none" w="med" len="med"/>
            <a:tailEnd type="triangle" w="lg" len="lg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 descr="Human-Skeleton-Model-168c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1066800"/>
            <a:ext cx="8991600" cy="4900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 descr="prod1902_dt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81600" y="2895600"/>
            <a:ext cx="3000375" cy="300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 descr="prod1903_dt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8600" y="457200"/>
            <a:ext cx="3000375" cy="300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6" name="Shape 636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37" name="Shape 637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38" name="Shape 638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39" name="Shape 639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640" name="Shape 640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1" name="Shape 641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642" name="Shape 642"/>
          <p:cNvSpPr txBox="1"/>
          <p:nvPr/>
        </p:nvSpPr>
        <p:spPr>
          <a:xfrm>
            <a:off x="2819400" y="6858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  <p:sp>
        <p:nvSpPr>
          <p:cNvPr id="643" name="Shape 643"/>
          <p:cNvSpPr txBox="1"/>
          <p:nvPr/>
        </p:nvSpPr>
        <p:spPr>
          <a:xfrm>
            <a:off x="228600" y="685800"/>
            <a:ext cx="2514599" cy="58372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Scarcity</a:t>
            </a:r>
            <a:r>
              <a:rPr lang="en-US" sz="16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– unlimited wants, limited resources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Opportunity costs and trade-offs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Efficiency – two kinds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Productive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at the least cost (any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Allocative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the goods and services most wanted by society (a particular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 strike="noStrike" cap="none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Shape 644"/>
          <p:cNvSpPr txBox="1"/>
          <p:nvPr/>
        </p:nvSpPr>
        <p:spPr>
          <a:xfrm>
            <a:off x="2743200" y="2438400"/>
            <a:ext cx="685799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645" name="Shape 645"/>
          <p:cNvSpPr txBox="1"/>
          <p:nvPr/>
        </p:nvSpPr>
        <p:spPr>
          <a:xfrm>
            <a:off x="6781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646" name="Shape 646"/>
          <p:cNvSpPr/>
          <p:nvPr/>
        </p:nvSpPr>
        <p:spPr>
          <a:xfrm>
            <a:off x="3200400" y="25146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Shape 647"/>
          <p:cNvSpPr/>
          <p:nvPr/>
        </p:nvSpPr>
        <p:spPr>
          <a:xfrm>
            <a:off x="6858000" y="54102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48" name="Shape 648"/>
          <p:cNvCxnSpPr/>
          <p:nvPr/>
        </p:nvCxnSpPr>
        <p:spPr>
          <a:xfrm>
            <a:off x="3352800" y="2590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49" name="Shape 649"/>
          <p:cNvCxnSpPr/>
          <p:nvPr/>
        </p:nvCxnSpPr>
        <p:spPr>
          <a:xfrm>
            <a:off x="3352800" y="2590800"/>
            <a:ext cx="3635399" cy="28416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50" name="Shape 650"/>
          <p:cNvSpPr/>
          <p:nvPr/>
        </p:nvSpPr>
        <p:spPr>
          <a:xfrm>
            <a:off x="5029200" y="29718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1" name="Shape 651"/>
          <p:cNvSpPr/>
          <p:nvPr/>
        </p:nvSpPr>
        <p:spPr>
          <a:xfrm flipH="1">
            <a:off x="6324600" y="39624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52" name="Shape 652"/>
          <p:cNvCxnSpPr/>
          <p:nvPr/>
        </p:nvCxnSpPr>
        <p:spPr>
          <a:xfrm>
            <a:off x="5105400" y="3048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53" name="Shape 653"/>
          <p:cNvCxnSpPr/>
          <p:nvPr/>
        </p:nvCxnSpPr>
        <p:spPr>
          <a:xfrm rot="10800000">
            <a:off x="5029200" y="2971800"/>
            <a:ext cx="76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54" name="Shape 654"/>
          <p:cNvCxnSpPr/>
          <p:nvPr/>
        </p:nvCxnSpPr>
        <p:spPr>
          <a:xfrm rot="10800000">
            <a:off x="3276599" y="3048000"/>
            <a:ext cx="1828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55" name="Shape 655"/>
          <p:cNvCxnSpPr/>
          <p:nvPr/>
        </p:nvCxnSpPr>
        <p:spPr>
          <a:xfrm>
            <a:off x="5105400" y="3048000"/>
            <a:ext cx="0" cy="2438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56" name="Shape 656"/>
          <p:cNvCxnSpPr/>
          <p:nvPr/>
        </p:nvCxnSpPr>
        <p:spPr>
          <a:xfrm rot="10800000">
            <a:off x="3276600" y="4038600"/>
            <a:ext cx="3124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57" name="Shape 657"/>
          <p:cNvCxnSpPr/>
          <p:nvPr/>
        </p:nvCxnSpPr>
        <p:spPr>
          <a:xfrm>
            <a:off x="6400800" y="4038600"/>
            <a:ext cx="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58" name="Shape 658"/>
          <p:cNvSpPr txBox="1"/>
          <p:nvPr/>
        </p:nvSpPr>
        <p:spPr>
          <a:xfrm>
            <a:off x="2895600" y="2895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659" name="Shape 659"/>
          <p:cNvSpPr txBox="1"/>
          <p:nvPr/>
        </p:nvSpPr>
        <p:spPr>
          <a:xfrm>
            <a:off x="4876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</a:p>
        </p:txBody>
      </p:sp>
      <p:sp>
        <p:nvSpPr>
          <p:cNvPr id="660" name="Shape 660"/>
          <p:cNvSpPr txBox="1"/>
          <p:nvPr/>
        </p:nvSpPr>
        <p:spPr>
          <a:xfrm>
            <a:off x="2895600" y="38862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661" name="Shape 661"/>
          <p:cNvSpPr txBox="1"/>
          <p:nvPr/>
        </p:nvSpPr>
        <p:spPr>
          <a:xfrm>
            <a:off x="6248400" y="55626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</a:p>
        </p:txBody>
      </p:sp>
      <p:sp>
        <p:nvSpPr>
          <p:cNvPr id="662" name="Shape 662"/>
          <p:cNvSpPr txBox="1"/>
          <p:nvPr/>
        </p:nvSpPr>
        <p:spPr>
          <a:xfrm>
            <a:off x="5105400" y="26670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663" name="Shape 663"/>
          <p:cNvSpPr txBox="1"/>
          <p:nvPr/>
        </p:nvSpPr>
        <p:spPr>
          <a:xfrm>
            <a:off x="6477000" y="3657600"/>
            <a:ext cx="32385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cxnSp>
        <p:nvCxnSpPr>
          <p:cNvPr id="664" name="Shape 664"/>
          <p:cNvCxnSpPr/>
          <p:nvPr/>
        </p:nvCxnSpPr>
        <p:spPr>
          <a:xfrm>
            <a:off x="3429000" y="32004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665" name="Shape 665"/>
          <p:cNvCxnSpPr/>
          <p:nvPr/>
        </p:nvCxnSpPr>
        <p:spPr>
          <a:xfrm>
            <a:off x="5334000" y="5334000"/>
            <a:ext cx="990599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666" name="Shape 666"/>
          <p:cNvSpPr txBox="1"/>
          <p:nvPr/>
        </p:nvSpPr>
        <p:spPr>
          <a:xfrm>
            <a:off x="3733800" y="3276600"/>
            <a:ext cx="9905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Cost = 40 pizzas</a:t>
            </a:r>
          </a:p>
        </p:txBody>
      </p:sp>
      <p:sp>
        <p:nvSpPr>
          <p:cNvPr id="667" name="Shape 667"/>
          <p:cNvSpPr txBox="1"/>
          <p:nvPr/>
        </p:nvSpPr>
        <p:spPr>
          <a:xfrm>
            <a:off x="5181600" y="4572000"/>
            <a:ext cx="10667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Benefit = 20 robots</a:t>
            </a:r>
          </a:p>
        </p:txBody>
      </p:sp>
      <p:sp>
        <p:nvSpPr>
          <p:cNvPr id="668" name="Shape 668"/>
          <p:cNvSpPr/>
          <p:nvPr/>
        </p:nvSpPr>
        <p:spPr>
          <a:xfrm>
            <a:off x="5029200" y="3962400"/>
            <a:ext cx="152399" cy="152399"/>
          </a:xfrm>
          <a:prstGeom prst="ellipse">
            <a:avLst/>
          </a:prstGeom>
          <a:solidFill>
            <a:srgbClr val="F31F0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9" name="Shape 669"/>
          <p:cNvSpPr txBox="1"/>
          <p:nvPr/>
        </p:nvSpPr>
        <p:spPr>
          <a:xfrm>
            <a:off x="5181600" y="36576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cxnSp>
        <p:nvCxnSpPr>
          <p:cNvPr id="670" name="Shape 670"/>
          <p:cNvCxnSpPr/>
          <p:nvPr/>
        </p:nvCxnSpPr>
        <p:spPr>
          <a:xfrm rot="10800000" flipH="1">
            <a:off x="5181600" y="3352799"/>
            <a:ext cx="457200" cy="457200"/>
          </a:xfrm>
          <a:prstGeom prst="straightConnector1">
            <a:avLst/>
          </a:prstGeom>
          <a:noFill/>
          <a:ln w="9525" cap="flat" cmpd="sng">
            <a:solidFill>
              <a:srgbClr val="F31F0F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671" name="Shape 671"/>
          <p:cNvSpPr txBox="1"/>
          <p:nvPr/>
        </p:nvSpPr>
        <p:spPr>
          <a:xfrm>
            <a:off x="5334000" y="3429000"/>
            <a:ext cx="762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policy</a:t>
            </a:r>
          </a:p>
        </p:txBody>
      </p:sp>
      <p:sp>
        <p:nvSpPr>
          <p:cNvPr id="672" name="Shape 672"/>
          <p:cNvSpPr txBox="1"/>
          <p:nvPr/>
        </p:nvSpPr>
        <p:spPr>
          <a:xfrm>
            <a:off x="4038600" y="4038600"/>
            <a:ext cx="12191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Inefficient – unemployed resources</a:t>
            </a:r>
          </a:p>
        </p:txBody>
      </p:sp>
      <p:sp>
        <p:nvSpPr>
          <p:cNvPr id="673" name="Shape 673"/>
          <p:cNvSpPr/>
          <p:nvPr/>
        </p:nvSpPr>
        <p:spPr>
          <a:xfrm>
            <a:off x="6248400" y="28956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4" name="Shape 674"/>
          <p:cNvSpPr txBox="1"/>
          <p:nvPr/>
        </p:nvSpPr>
        <p:spPr>
          <a:xfrm>
            <a:off x="6400800" y="26670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675" name="Shape 675"/>
          <p:cNvSpPr txBox="1"/>
          <p:nvPr/>
        </p:nvSpPr>
        <p:spPr>
          <a:xfrm>
            <a:off x="6629400" y="2667000"/>
            <a:ext cx="1828800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Unattainable with current resources and technology</a:t>
            </a:r>
          </a:p>
        </p:txBody>
      </p:sp>
      <p:sp>
        <p:nvSpPr>
          <p:cNvPr id="676" name="Shape 676"/>
          <p:cNvSpPr/>
          <p:nvPr/>
        </p:nvSpPr>
        <p:spPr>
          <a:xfrm>
            <a:off x="3200400" y="18288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7" name="Shape 677"/>
          <p:cNvSpPr/>
          <p:nvPr/>
        </p:nvSpPr>
        <p:spPr>
          <a:xfrm>
            <a:off x="7620000" y="54102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78" name="Shape 678"/>
          <p:cNvCxnSpPr/>
          <p:nvPr/>
        </p:nvCxnSpPr>
        <p:spPr>
          <a:xfrm>
            <a:off x="3352800" y="1905000"/>
            <a:ext cx="4343400" cy="35052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79" name="Shape 679"/>
          <p:cNvCxnSpPr/>
          <p:nvPr/>
        </p:nvCxnSpPr>
        <p:spPr>
          <a:xfrm rot="10800000" flipH="1">
            <a:off x="6781800" y="4191000"/>
            <a:ext cx="457200" cy="152399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680" name="Shape 680"/>
          <p:cNvCxnSpPr/>
          <p:nvPr/>
        </p:nvCxnSpPr>
        <p:spPr>
          <a:xfrm rot="10800000" flipH="1">
            <a:off x="6934200" y="4419600"/>
            <a:ext cx="457200" cy="152399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681" name="Shape 681"/>
          <p:cNvSpPr txBox="1"/>
          <p:nvPr/>
        </p:nvSpPr>
        <p:spPr>
          <a:xfrm>
            <a:off x="7543800" y="4114800"/>
            <a:ext cx="1143000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400" b="1" i="0" u="sng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Economic Growth</a:t>
            </a:r>
          </a:p>
        </p:txBody>
      </p:sp>
      <p:cxnSp>
        <p:nvCxnSpPr>
          <p:cNvPr id="682" name="Shape 682"/>
          <p:cNvCxnSpPr/>
          <p:nvPr/>
        </p:nvCxnSpPr>
        <p:spPr>
          <a:xfrm>
            <a:off x="8001000" y="33528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683" name="Shape 683"/>
          <p:cNvSpPr txBox="1"/>
          <p:nvPr/>
        </p:nvSpPr>
        <p:spPr>
          <a:xfrm>
            <a:off x="3505200" y="1143000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NOW</a:t>
            </a:r>
          </a:p>
        </p:txBody>
      </p:sp>
      <p:sp>
        <p:nvSpPr>
          <p:cNvPr id="684" name="Shape 684"/>
          <p:cNvSpPr txBox="1"/>
          <p:nvPr/>
        </p:nvSpPr>
        <p:spPr>
          <a:xfrm>
            <a:off x="7315200" y="6172200"/>
            <a:ext cx="11430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FUTURE</a:t>
            </a:r>
          </a:p>
        </p:txBody>
      </p:sp>
      <p:sp>
        <p:nvSpPr>
          <p:cNvPr id="685" name="Shape 685"/>
          <p:cNvSpPr txBox="1"/>
          <p:nvPr/>
        </p:nvSpPr>
        <p:spPr>
          <a:xfrm>
            <a:off x="6629400" y="3657600"/>
            <a:ext cx="6095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U.S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686" name="Shape 686"/>
          <p:cNvSpPr txBox="1"/>
          <p:nvPr/>
        </p:nvSpPr>
        <p:spPr>
          <a:xfrm>
            <a:off x="5257800" y="2438400"/>
            <a:ext cx="17526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Developing nation</a:t>
            </a:r>
          </a:p>
        </p:txBody>
      </p:sp>
      <p:sp>
        <p:nvSpPr>
          <p:cNvPr id="687" name="Shape 687"/>
          <p:cNvSpPr txBox="1"/>
          <p:nvPr/>
        </p:nvSpPr>
        <p:spPr>
          <a:xfrm>
            <a:off x="152400" y="5638800"/>
            <a:ext cx="4572000" cy="947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Economic Growth</a:t>
            </a:r>
            <a:r>
              <a:rPr lang="en-US" sz="16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=     SOL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Increased quality of human resources (EDUCATION) or technology (INVESTMENT)</a:t>
            </a:r>
          </a:p>
        </p:txBody>
      </p:sp>
      <p:cxnSp>
        <p:nvCxnSpPr>
          <p:cNvPr id="688" name="Shape 688"/>
          <p:cNvCxnSpPr/>
          <p:nvPr/>
        </p:nvCxnSpPr>
        <p:spPr>
          <a:xfrm rot="10800000">
            <a:off x="2362200" y="5638799"/>
            <a:ext cx="0" cy="228600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689" name="Shape 689"/>
          <p:cNvCxnSpPr/>
          <p:nvPr/>
        </p:nvCxnSpPr>
        <p:spPr>
          <a:xfrm rot="10800000">
            <a:off x="3581399" y="1066800"/>
            <a:ext cx="228600" cy="761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690" name="Shape 690"/>
          <p:cNvCxnSpPr/>
          <p:nvPr/>
        </p:nvCxnSpPr>
        <p:spPr>
          <a:xfrm rot="10800000" flipH="1">
            <a:off x="8458200" y="6095999"/>
            <a:ext cx="152399" cy="228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5" name="Shape 695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96" name="Shape 696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97" name="Shape 697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98" name="Shape 698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699" name="Shape 699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0" name="Shape 700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701" name="Shape 701"/>
          <p:cNvSpPr txBox="1"/>
          <p:nvPr/>
        </p:nvSpPr>
        <p:spPr>
          <a:xfrm>
            <a:off x="2819400" y="6858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  <p:sp>
        <p:nvSpPr>
          <p:cNvPr id="702" name="Shape 702"/>
          <p:cNvSpPr txBox="1"/>
          <p:nvPr/>
        </p:nvSpPr>
        <p:spPr>
          <a:xfrm>
            <a:off x="228600" y="685800"/>
            <a:ext cx="2514599" cy="58372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Scarcity</a:t>
            </a:r>
            <a:r>
              <a:rPr lang="en-US" sz="16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– unlimited wants, limited resources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Opportunity costs and trade-offs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Efficiency – two kinds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Productive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at the least cost (any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Allocative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the goods and services most wanted by society (a particular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 strike="noStrike" cap="none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Shape 703"/>
          <p:cNvSpPr txBox="1"/>
          <p:nvPr/>
        </p:nvSpPr>
        <p:spPr>
          <a:xfrm>
            <a:off x="2743200" y="2438400"/>
            <a:ext cx="685799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704" name="Shape 704"/>
          <p:cNvSpPr txBox="1"/>
          <p:nvPr/>
        </p:nvSpPr>
        <p:spPr>
          <a:xfrm>
            <a:off x="6781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705" name="Shape 705"/>
          <p:cNvSpPr/>
          <p:nvPr/>
        </p:nvSpPr>
        <p:spPr>
          <a:xfrm>
            <a:off x="3200400" y="25146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6" name="Shape 706"/>
          <p:cNvSpPr/>
          <p:nvPr/>
        </p:nvSpPr>
        <p:spPr>
          <a:xfrm>
            <a:off x="6858000" y="54102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07" name="Shape 707"/>
          <p:cNvCxnSpPr/>
          <p:nvPr/>
        </p:nvCxnSpPr>
        <p:spPr>
          <a:xfrm>
            <a:off x="3352800" y="2590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08" name="Shape 708"/>
          <p:cNvCxnSpPr/>
          <p:nvPr/>
        </p:nvCxnSpPr>
        <p:spPr>
          <a:xfrm>
            <a:off x="3352800" y="2590800"/>
            <a:ext cx="3635399" cy="28416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709" name="Shape 709"/>
          <p:cNvSpPr/>
          <p:nvPr/>
        </p:nvSpPr>
        <p:spPr>
          <a:xfrm>
            <a:off x="5029200" y="29718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0" name="Shape 710"/>
          <p:cNvSpPr/>
          <p:nvPr/>
        </p:nvSpPr>
        <p:spPr>
          <a:xfrm flipH="1">
            <a:off x="6324600" y="39624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11" name="Shape 711"/>
          <p:cNvCxnSpPr/>
          <p:nvPr/>
        </p:nvCxnSpPr>
        <p:spPr>
          <a:xfrm>
            <a:off x="5105400" y="3048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12" name="Shape 712"/>
          <p:cNvCxnSpPr/>
          <p:nvPr/>
        </p:nvCxnSpPr>
        <p:spPr>
          <a:xfrm rot="10800000">
            <a:off x="5029200" y="2971800"/>
            <a:ext cx="76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13" name="Shape 713"/>
          <p:cNvCxnSpPr/>
          <p:nvPr/>
        </p:nvCxnSpPr>
        <p:spPr>
          <a:xfrm rot="10800000">
            <a:off x="3276599" y="3048000"/>
            <a:ext cx="1828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14" name="Shape 714"/>
          <p:cNvCxnSpPr/>
          <p:nvPr/>
        </p:nvCxnSpPr>
        <p:spPr>
          <a:xfrm>
            <a:off x="5105400" y="3048000"/>
            <a:ext cx="0" cy="2438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15" name="Shape 715"/>
          <p:cNvCxnSpPr/>
          <p:nvPr/>
        </p:nvCxnSpPr>
        <p:spPr>
          <a:xfrm rot="10800000">
            <a:off x="3276600" y="4038600"/>
            <a:ext cx="3124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16" name="Shape 716"/>
          <p:cNvCxnSpPr/>
          <p:nvPr/>
        </p:nvCxnSpPr>
        <p:spPr>
          <a:xfrm>
            <a:off x="6400800" y="4038600"/>
            <a:ext cx="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717" name="Shape 717"/>
          <p:cNvSpPr txBox="1"/>
          <p:nvPr/>
        </p:nvSpPr>
        <p:spPr>
          <a:xfrm>
            <a:off x="2895600" y="2895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718" name="Shape 718"/>
          <p:cNvSpPr txBox="1"/>
          <p:nvPr/>
        </p:nvSpPr>
        <p:spPr>
          <a:xfrm>
            <a:off x="4876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</a:p>
        </p:txBody>
      </p:sp>
      <p:sp>
        <p:nvSpPr>
          <p:cNvPr id="719" name="Shape 719"/>
          <p:cNvSpPr txBox="1"/>
          <p:nvPr/>
        </p:nvSpPr>
        <p:spPr>
          <a:xfrm>
            <a:off x="2895600" y="38862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720" name="Shape 720"/>
          <p:cNvSpPr txBox="1"/>
          <p:nvPr/>
        </p:nvSpPr>
        <p:spPr>
          <a:xfrm>
            <a:off x="6248400" y="55626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</a:p>
        </p:txBody>
      </p:sp>
      <p:sp>
        <p:nvSpPr>
          <p:cNvPr id="721" name="Shape 721"/>
          <p:cNvSpPr txBox="1"/>
          <p:nvPr/>
        </p:nvSpPr>
        <p:spPr>
          <a:xfrm>
            <a:off x="5105400" y="26670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722" name="Shape 722"/>
          <p:cNvSpPr txBox="1"/>
          <p:nvPr/>
        </p:nvSpPr>
        <p:spPr>
          <a:xfrm>
            <a:off x="6477000" y="3657600"/>
            <a:ext cx="32385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cxnSp>
        <p:nvCxnSpPr>
          <p:cNvPr id="723" name="Shape 723"/>
          <p:cNvCxnSpPr/>
          <p:nvPr/>
        </p:nvCxnSpPr>
        <p:spPr>
          <a:xfrm>
            <a:off x="3429000" y="32004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724" name="Shape 724"/>
          <p:cNvCxnSpPr/>
          <p:nvPr/>
        </p:nvCxnSpPr>
        <p:spPr>
          <a:xfrm>
            <a:off x="5334000" y="5334000"/>
            <a:ext cx="990599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725" name="Shape 725"/>
          <p:cNvSpPr txBox="1"/>
          <p:nvPr/>
        </p:nvSpPr>
        <p:spPr>
          <a:xfrm>
            <a:off x="3733800" y="3276600"/>
            <a:ext cx="9905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Cost = 40 pizzas</a:t>
            </a:r>
          </a:p>
        </p:txBody>
      </p:sp>
      <p:sp>
        <p:nvSpPr>
          <p:cNvPr id="726" name="Shape 726"/>
          <p:cNvSpPr txBox="1"/>
          <p:nvPr/>
        </p:nvSpPr>
        <p:spPr>
          <a:xfrm>
            <a:off x="5181600" y="4572000"/>
            <a:ext cx="10667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Benefit = 20 robots</a:t>
            </a:r>
          </a:p>
        </p:txBody>
      </p:sp>
      <p:sp>
        <p:nvSpPr>
          <p:cNvPr id="727" name="Shape 727"/>
          <p:cNvSpPr/>
          <p:nvPr/>
        </p:nvSpPr>
        <p:spPr>
          <a:xfrm>
            <a:off x="5029200" y="3962400"/>
            <a:ext cx="152399" cy="152399"/>
          </a:xfrm>
          <a:prstGeom prst="ellipse">
            <a:avLst/>
          </a:prstGeom>
          <a:solidFill>
            <a:srgbClr val="F31F0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8" name="Shape 728"/>
          <p:cNvSpPr txBox="1"/>
          <p:nvPr/>
        </p:nvSpPr>
        <p:spPr>
          <a:xfrm>
            <a:off x="5181600" y="36576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cxnSp>
        <p:nvCxnSpPr>
          <p:cNvPr id="729" name="Shape 729"/>
          <p:cNvCxnSpPr/>
          <p:nvPr/>
        </p:nvCxnSpPr>
        <p:spPr>
          <a:xfrm rot="10800000" flipH="1">
            <a:off x="5181600" y="3352799"/>
            <a:ext cx="457200" cy="457200"/>
          </a:xfrm>
          <a:prstGeom prst="straightConnector1">
            <a:avLst/>
          </a:prstGeom>
          <a:noFill/>
          <a:ln w="9525" cap="flat" cmpd="sng">
            <a:solidFill>
              <a:srgbClr val="F31F0F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730" name="Shape 730"/>
          <p:cNvSpPr txBox="1"/>
          <p:nvPr/>
        </p:nvSpPr>
        <p:spPr>
          <a:xfrm>
            <a:off x="5334000" y="3429000"/>
            <a:ext cx="762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policy</a:t>
            </a:r>
          </a:p>
        </p:txBody>
      </p:sp>
      <p:sp>
        <p:nvSpPr>
          <p:cNvPr id="731" name="Shape 731"/>
          <p:cNvSpPr txBox="1"/>
          <p:nvPr/>
        </p:nvSpPr>
        <p:spPr>
          <a:xfrm>
            <a:off x="4038600" y="4038600"/>
            <a:ext cx="12191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Inefficient – unemployed resources</a:t>
            </a:r>
          </a:p>
        </p:txBody>
      </p:sp>
      <p:sp>
        <p:nvSpPr>
          <p:cNvPr id="732" name="Shape 732"/>
          <p:cNvSpPr/>
          <p:nvPr/>
        </p:nvSpPr>
        <p:spPr>
          <a:xfrm>
            <a:off x="6248400" y="28956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3" name="Shape 733"/>
          <p:cNvSpPr txBox="1"/>
          <p:nvPr/>
        </p:nvSpPr>
        <p:spPr>
          <a:xfrm>
            <a:off x="6400800" y="26670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734" name="Shape 734"/>
          <p:cNvSpPr txBox="1"/>
          <p:nvPr/>
        </p:nvSpPr>
        <p:spPr>
          <a:xfrm>
            <a:off x="6629400" y="2667000"/>
            <a:ext cx="1828800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Unattainable with current resources and technology</a:t>
            </a:r>
          </a:p>
        </p:txBody>
      </p:sp>
      <p:sp>
        <p:nvSpPr>
          <p:cNvPr id="735" name="Shape 735"/>
          <p:cNvSpPr/>
          <p:nvPr/>
        </p:nvSpPr>
        <p:spPr>
          <a:xfrm>
            <a:off x="3200400" y="18288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6" name="Shape 736"/>
          <p:cNvSpPr/>
          <p:nvPr/>
        </p:nvSpPr>
        <p:spPr>
          <a:xfrm>
            <a:off x="7620000" y="54102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37" name="Shape 737"/>
          <p:cNvCxnSpPr/>
          <p:nvPr/>
        </p:nvCxnSpPr>
        <p:spPr>
          <a:xfrm>
            <a:off x="3352800" y="1905000"/>
            <a:ext cx="4343400" cy="35052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38" name="Shape 738"/>
          <p:cNvCxnSpPr/>
          <p:nvPr/>
        </p:nvCxnSpPr>
        <p:spPr>
          <a:xfrm rot="10800000" flipH="1">
            <a:off x="6781800" y="4191000"/>
            <a:ext cx="457200" cy="152399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739" name="Shape 739"/>
          <p:cNvCxnSpPr/>
          <p:nvPr/>
        </p:nvCxnSpPr>
        <p:spPr>
          <a:xfrm rot="10800000" flipH="1">
            <a:off x="6934200" y="4419600"/>
            <a:ext cx="457200" cy="152399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740" name="Shape 740"/>
          <p:cNvSpPr txBox="1"/>
          <p:nvPr/>
        </p:nvSpPr>
        <p:spPr>
          <a:xfrm>
            <a:off x="7543800" y="4114800"/>
            <a:ext cx="1143000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400" b="1" i="0" u="sng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Economic Growth</a:t>
            </a:r>
          </a:p>
        </p:txBody>
      </p:sp>
      <p:cxnSp>
        <p:nvCxnSpPr>
          <p:cNvPr id="741" name="Shape 741"/>
          <p:cNvCxnSpPr/>
          <p:nvPr/>
        </p:nvCxnSpPr>
        <p:spPr>
          <a:xfrm>
            <a:off x="8001000" y="33528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742" name="Shape 742"/>
          <p:cNvSpPr txBox="1"/>
          <p:nvPr/>
        </p:nvSpPr>
        <p:spPr>
          <a:xfrm>
            <a:off x="3505200" y="1143000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NOW</a:t>
            </a:r>
          </a:p>
        </p:txBody>
      </p:sp>
      <p:sp>
        <p:nvSpPr>
          <p:cNvPr id="743" name="Shape 743"/>
          <p:cNvSpPr txBox="1"/>
          <p:nvPr/>
        </p:nvSpPr>
        <p:spPr>
          <a:xfrm>
            <a:off x="7315200" y="6172200"/>
            <a:ext cx="11430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FUTURE</a:t>
            </a:r>
          </a:p>
        </p:txBody>
      </p:sp>
      <p:sp>
        <p:nvSpPr>
          <p:cNvPr id="744" name="Shape 744"/>
          <p:cNvSpPr txBox="1"/>
          <p:nvPr/>
        </p:nvSpPr>
        <p:spPr>
          <a:xfrm>
            <a:off x="6629400" y="3657600"/>
            <a:ext cx="6095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U.S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745" name="Shape 745"/>
          <p:cNvSpPr txBox="1"/>
          <p:nvPr/>
        </p:nvSpPr>
        <p:spPr>
          <a:xfrm>
            <a:off x="5257800" y="2438400"/>
            <a:ext cx="17526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Developing nation</a:t>
            </a:r>
          </a:p>
        </p:txBody>
      </p:sp>
      <p:sp>
        <p:nvSpPr>
          <p:cNvPr id="746" name="Shape 746"/>
          <p:cNvSpPr txBox="1"/>
          <p:nvPr/>
        </p:nvSpPr>
        <p:spPr>
          <a:xfrm>
            <a:off x="152400" y="5638800"/>
            <a:ext cx="4572000" cy="947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Economic Growth</a:t>
            </a:r>
            <a:r>
              <a:rPr lang="en-US" sz="16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=     SOL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Increased quality of human resources (EDUCATION) or technology (INVESTMENT)</a:t>
            </a:r>
          </a:p>
        </p:txBody>
      </p:sp>
      <p:cxnSp>
        <p:nvCxnSpPr>
          <p:cNvPr id="747" name="Shape 747"/>
          <p:cNvCxnSpPr/>
          <p:nvPr/>
        </p:nvCxnSpPr>
        <p:spPr>
          <a:xfrm rot="10800000">
            <a:off x="2362200" y="5638799"/>
            <a:ext cx="0" cy="228600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748" name="Shape 748"/>
          <p:cNvCxnSpPr/>
          <p:nvPr/>
        </p:nvCxnSpPr>
        <p:spPr>
          <a:xfrm rot="10800000" flipH="1">
            <a:off x="6248400" y="2133599"/>
            <a:ext cx="381000" cy="228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749" name="Shape 749"/>
          <p:cNvSpPr txBox="1"/>
          <p:nvPr/>
        </p:nvSpPr>
        <p:spPr>
          <a:xfrm>
            <a:off x="6781800" y="1981200"/>
            <a:ext cx="1904999" cy="581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600" b="1" i="1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Economic Interdependence</a:t>
            </a:r>
          </a:p>
        </p:txBody>
      </p:sp>
      <p:cxnSp>
        <p:nvCxnSpPr>
          <p:cNvPr id="750" name="Shape 750"/>
          <p:cNvCxnSpPr/>
          <p:nvPr/>
        </p:nvCxnSpPr>
        <p:spPr>
          <a:xfrm rot="10800000">
            <a:off x="3581399" y="1066800"/>
            <a:ext cx="228600" cy="761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751" name="Shape 751"/>
          <p:cNvCxnSpPr/>
          <p:nvPr/>
        </p:nvCxnSpPr>
        <p:spPr>
          <a:xfrm rot="10800000" flipH="1">
            <a:off x="8458200" y="6095999"/>
            <a:ext cx="152399" cy="228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6" name="Shape 756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57" name="Shape 757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58" name="Shape 758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759" name="Shape 759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760" name="Shape 760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Shape 761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762" name="Shape 762"/>
          <p:cNvSpPr txBox="1"/>
          <p:nvPr/>
        </p:nvSpPr>
        <p:spPr>
          <a:xfrm>
            <a:off x="2819400" y="6858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  <p:sp>
        <p:nvSpPr>
          <p:cNvPr id="763" name="Shape 763"/>
          <p:cNvSpPr txBox="1"/>
          <p:nvPr/>
        </p:nvSpPr>
        <p:spPr>
          <a:xfrm>
            <a:off x="228600" y="685800"/>
            <a:ext cx="2514599" cy="58372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Scarcity</a:t>
            </a:r>
            <a:r>
              <a:rPr lang="en-US" sz="16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– unlimited wants, limited resources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Opportunity costs and trade-offs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Efficiency – two kinds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Productive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at the least cost (any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31F0F"/>
              </a:buClr>
              <a:buSzPct val="100000"/>
              <a:buFont typeface="Arial"/>
              <a:buChar char="•"/>
            </a:pPr>
            <a:r>
              <a:rPr lang="en-US" sz="1600" b="1" i="0" u="sng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Allocative</a:t>
            </a:r>
            <a:r>
              <a:rPr lang="en-US" sz="1600" b="1" i="0" u="none" strike="noStrike" cap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: producing the goods and services most wanted by society (a particular pt. on the PPF)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 strike="noStrike" cap="none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Shape 764"/>
          <p:cNvSpPr txBox="1"/>
          <p:nvPr/>
        </p:nvSpPr>
        <p:spPr>
          <a:xfrm>
            <a:off x="2743200" y="2438400"/>
            <a:ext cx="685799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765" name="Shape 765"/>
          <p:cNvSpPr txBox="1"/>
          <p:nvPr/>
        </p:nvSpPr>
        <p:spPr>
          <a:xfrm>
            <a:off x="6781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766" name="Shape 766"/>
          <p:cNvSpPr/>
          <p:nvPr/>
        </p:nvSpPr>
        <p:spPr>
          <a:xfrm>
            <a:off x="3200400" y="25146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7" name="Shape 767"/>
          <p:cNvSpPr/>
          <p:nvPr/>
        </p:nvSpPr>
        <p:spPr>
          <a:xfrm>
            <a:off x="6858000" y="54102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68" name="Shape 768"/>
          <p:cNvCxnSpPr/>
          <p:nvPr/>
        </p:nvCxnSpPr>
        <p:spPr>
          <a:xfrm>
            <a:off x="3352800" y="2590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69" name="Shape 769"/>
          <p:cNvCxnSpPr/>
          <p:nvPr/>
        </p:nvCxnSpPr>
        <p:spPr>
          <a:xfrm>
            <a:off x="3352800" y="2590800"/>
            <a:ext cx="3635399" cy="28416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770" name="Shape 770"/>
          <p:cNvSpPr/>
          <p:nvPr/>
        </p:nvSpPr>
        <p:spPr>
          <a:xfrm>
            <a:off x="5029200" y="29718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Shape 771"/>
          <p:cNvSpPr/>
          <p:nvPr/>
        </p:nvSpPr>
        <p:spPr>
          <a:xfrm flipH="1">
            <a:off x="6324600" y="39624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72" name="Shape 772"/>
          <p:cNvCxnSpPr/>
          <p:nvPr/>
        </p:nvCxnSpPr>
        <p:spPr>
          <a:xfrm>
            <a:off x="5105400" y="3048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73" name="Shape 773"/>
          <p:cNvCxnSpPr/>
          <p:nvPr/>
        </p:nvCxnSpPr>
        <p:spPr>
          <a:xfrm rot="10800000">
            <a:off x="5029200" y="2971800"/>
            <a:ext cx="76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74" name="Shape 774"/>
          <p:cNvCxnSpPr/>
          <p:nvPr/>
        </p:nvCxnSpPr>
        <p:spPr>
          <a:xfrm rot="10800000">
            <a:off x="3276599" y="3048000"/>
            <a:ext cx="1828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75" name="Shape 775"/>
          <p:cNvCxnSpPr/>
          <p:nvPr/>
        </p:nvCxnSpPr>
        <p:spPr>
          <a:xfrm>
            <a:off x="5105400" y="3048000"/>
            <a:ext cx="0" cy="2438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76" name="Shape 776"/>
          <p:cNvCxnSpPr/>
          <p:nvPr/>
        </p:nvCxnSpPr>
        <p:spPr>
          <a:xfrm rot="10800000">
            <a:off x="3276600" y="4038600"/>
            <a:ext cx="3124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77" name="Shape 777"/>
          <p:cNvCxnSpPr/>
          <p:nvPr/>
        </p:nvCxnSpPr>
        <p:spPr>
          <a:xfrm>
            <a:off x="6400800" y="4038600"/>
            <a:ext cx="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778" name="Shape 778"/>
          <p:cNvSpPr txBox="1"/>
          <p:nvPr/>
        </p:nvSpPr>
        <p:spPr>
          <a:xfrm>
            <a:off x="2895600" y="2895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</a:p>
        </p:txBody>
      </p:sp>
      <p:sp>
        <p:nvSpPr>
          <p:cNvPr id="779" name="Shape 779"/>
          <p:cNvSpPr txBox="1"/>
          <p:nvPr/>
        </p:nvSpPr>
        <p:spPr>
          <a:xfrm>
            <a:off x="4876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</a:p>
        </p:txBody>
      </p:sp>
      <p:sp>
        <p:nvSpPr>
          <p:cNvPr id="780" name="Shape 780"/>
          <p:cNvSpPr txBox="1"/>
          <p:nvPr/>
        </p:nvSpPr>
        <p:spPr>
          <a:xfrm>
            <a:off x="2895600" y="38862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781" name="Shape 781"/>
          <p:cNvSpPr txBox="1"/>
          <p:nvPr/>
        </p:nvSpPr>
        <p:spPr>
          <a:xfrm>
            <a:off x="6248400" y="5562600"/>
            <a:ext cx="381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</a:p>
        </p:txBody>
      </p:sp>
      <p:sp>
        <p:nvSpPr>
          <p:cNvPr id="782" name="Shape 782"/>
          <p:cNvSpPr txBox="1"/>
          <p:nvPr/>
        </p:nvSpPr>
        <p:spPr>
          <a:xfrm>
            <a:off x="5105400" y="26670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783" name="Shape 783"/>
          <p:cNvSpPr txBox="1"/>
          <p:nvPr/>
        </p:nvSpPr>
        <p:spPr>
          <a:xfrm>
            <a:off x="6477000" y="3657600"/>
            <a:ext cx="32385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cxnSp>
        <p:nvCxnSpPr>
          <p:cNvPr id="784" name="Shape 784"/>
          <p:cNvCxnSpPr/>
          <p:nvPr/>
        </p:nvCxnSpPr>
        <p:spPr>
          <a:xfrm>
            <a:off x="3429000" y="32004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785" name="Shape 785"/>
          <p:cNvCxnSpPr/>
          <p:nvPr/>
        </p:nvCxnSpPr>
        <p:spPr>
          <a:xfrm>
            <a:off x="5334000" y="5334000"/>
            <a:ext cx="990599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786" name="Shape 786"/>
          <p:cNvSpPr txBox="1"/>
          <p:nvPr/>
        </p:nvSpPr>
        <p:spPr>
          <a:xfrm>
            <a:off x="3733800" y="3276600"/>
            <a:ext cx="9905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Cost = 40 pizzas</a:t>
            </a:r>
          </a:p>
        </p:txBody>
      </p:sp>
      <p:sp>
        <p:nvSpPr>
          <p:cNvPr id="787" name="Shape 787"/>
          <p:cNvSpPr txBox="1"/>
          <p:nvPr/>
        </p:nvSpPr>
        <p:spPr>
          <a:xfrm>
            <a:off x="5181600" y="4572000"/>
            <a:ext cx="1066799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Benefit = 20 robots</a:t>
            </a:r>
          </a:p>
        </p:txBody>
      </p:sp>
      <p:sp>
        <p:nvSpPr>
          <p:cNvPr id="788" name="Shape 788"/>
          <p:cNvSpPr/>
          <p:nvPr/>
        </p:nvSpPr>
        <p:spPr>
          <a:xfrm>
            <a:off x="5029200" y="3962400"/>
            <a:ext cx="152399" cy="152399"/>
          </a:xfrm>
          <a:prstGeom prst="ellipse">
            <a:avLst/>
          </a:prstGeom>
          <a:solidFill>
            <a:srgbClr val="F31F0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Shape 789"/>
          <p:cNvSpPr txBox="1"/>
          <p:nvPr/>
        </p:nvSpPr>
        <p:spPr>
          <a:xfrm>
            <a:off x="5181600" y="36576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cxnSp>
        <p:nvCxnSpPr>
          <p:cNvPr id="790" name="Shape 790"/>
          <p:cNvCxnSpPr/>
          <p:nvPr/>
        </p:nvCxnSpPr>
        <p:spPr>
          <a:xfrm rot="10800000" flipH="1">
            <a:off x="5181600" y="3352799"/>
            <a:ext cx="457200" cy="457200"/>
          </a:xfrm>
          <a:prstGeom prst="straightConnector1">
            <a:avLst/>
          </a:prstGeom>
          <a:noFill/>
          <a:ln w="9525" cap="flat" cmpd="sng">
            <a:solidFill>
              <a:srgbClr val="F31F0F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791" name="Shape 791"/>
          <p:cNvSpPr txBox="1"/>
          <p:nvPr/>
        </p:nvSpPr>
        <p:spPr>
          <a:xfrm>
            <a:off x="5334000" y="3429000"/>
            <a:ext cx="762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policy</a:t>
            </a:r>
          </a:p>
        </p:txBody>
      </p:sp>
      <p:sp>
        <p:nvSpPr>
          <p:cNvPr id="792" name="Shape 792"/>
          <p:cNvSpPr txBox="1"/>
          <p:nvPr/>
        </p:nvSpPr>
        <p:spPr>
          <a:xfrm>
            <a:off x="4038600" y="4038600"/>
            <a:ext cx="12191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1F0F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F31F0F"/>
                </a:solidFill>
                <a:latin typeface="Arial"/>
                <a:ea typeface="Arial"/>
                <a:cs typeface="Arial"/>
                <a:sym typeface="Arial"/>
              </a:rPr>
              <a:t>Inefficient – unemployed resources</a:t>
            </a:r>
          </a:p>
        </p:txBody>
      </p:sp>
      <p:sp>
        <p:nvSpPr>
          <p:cNvPr id="793" name="Shape 793"/>
          <p:cNvSpPr/>
          <p:nvPr/>
        </p:nvSpPr>
        <p:spPr>
          <a:xfrm>
            <a:off x="6248400" y="28956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Shape 794"/>
          <p:cNvSpPr txBox="1"/>
          <p:nvPr/>
        </p:nvSpPr>
        <p:spPr>
          <a:xfrm>
            <a:off x="6400800" y="26670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795" name="Shape 795"/>
          <p:cNvSpPr txBox="1"/>
          <p:nvPr/>
        </p:nvSpPr>
        <p:spPr>
          <a:xfrm>
            <a:off x="6629400" y="2667000"/>
            <a:ext cx="1828800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Unattainable with current resources and technology</a:t>
            </a:r>
          </a:p>
        </p:txBody>
      </p:sp>
      <p:sp>
        <p:nvSpPr>
          <p:cNvPr id="796" name="Shape 796"/>
          <p:cNvSpPr/>
          <p:nvPr/>
        </p:nvSpPr>
        <p:spPr>
          <a:xfrm>
            <a:off x="3200400" y="18288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7" name="Shape 797"/>
          <p:cNvSpPr/>
          <p:nvPr/>
        </p:nvSpPr>
        <p:spPr>
          <a:xfrm>
            <a:off x="7620000" y="5410200"/>
            <a:ext cx="152399" cy="152399"/>
          </a:xfrm>
          <a:prstGeom prst="ellipse">
            <a:avLst/>
          </a:prstGeom>
          <a:solidFill>
            <a:srgbClr val="008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98" name="Shape 798"/>
          <p:cNvCxnSpPr/>
          <p:nvPr/>
        </p:nvCxnSpPr>
        <p:spPr>
          <a:xfrm>
            <a:off x="3352800" y="1905000"/>
            <a:ext cx="4343400" cy="35052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99" name="Shape 799"/>
          <p:cNvCxnSpPr/>
          <p:nvPr/>
        </p:nvCxnSpPr>
        <p:spPr>
          <a:xfrm rot="10800000" flipH="1">
            <a:off x="6781800" y="4191000"/>
            <a:ext cx="457200" cy="152399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800" name="Shape 800"/>
          <p:cNvCxnSpPr/>
          <p:nvPr/>
        </p:nvCxnSpPr>
        <p:spPr>
          <a:xfrm rot="10800000" flipH="1">
            <a:off x="6934200" y="4419600"/>
            <a:ext cx="457200" cy="152399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801" name="Shape 801"/>
          <p:cNvSpPr txBox="1"/>
          <p:nvPr/>
        </p:nvSpPr>
        <p:spPr>
          <a:xfrm>
            <a:off x="7543800" y="4114800"/>
            <a:ext cx="1143000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400" b="1" i="0" u="sng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Economic Growth</a:t>
            </a:r>
          </a:p>
        </p:txBody>
      </p:sp>
      <p:cxnSp>
        <p:nvCxnSpPr>
          <p:cNvPr id="802" name="Shape 802"/>
          <p:cNvCxnSpPr/>
          <p:nvPr/>
        </p:nvCxnSpPr>
        <p:spPr>
          <a:xfrm>
            <a:off x="8001000" y="3352800"/>
            <a:ext cx="0" cy="762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803" name="Shape 803"/>
          <p:cNvSpPr txBox="1"/>
          <p:nvPr/>
        </p:nvSpPr>
        <p:spPr>
          <a:xfrm>
            <a:off x="3505200" y="1143000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NOW</a:t>
            </a:r>
          </a:p>
        </p:txBody>
      </p:sp>
      <p:sp>
        <p:nvSpPr>
          <p:cNvPr id="804" name="Shape 804"/>
          <p:cNvSpPr txBox="1"/>
          <p:nvPr/>
        </p:nvSpPr>
        <p:spPr>
          <a:xfrm>
            <a:off x="7315200" y="6172200"/>
            <a:ext cx="114300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FUTURE</a:t>
            </a:r>
          </a:p>
        </p:txBody>
      </p:sp>
      <p:sp>
        <p:nvSpPr>
          <p:cNvPr id="805" name="Shape 805"/>
          <p:cNvSpPr txBox="1"/>
          <p:nvPr/>
        </p:nvSpPr>
        <p:spPr>
          <a:xfrm>
            <a:off x="6629400" y="3657600"/>
            <a:ext cx="6095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U.S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806" name="Shape 806"/>
          <p:cNvSpPr txBox="1"/>
          <p:nvPr/>
        </p:nvSpPr>
        <p:spPr>
          <a:xfrm>
            <a:off x="5257800" y="2438400"/>
            <a:ext cx="17526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Developing nation</a:t>
            </a:r>
          </a:p>
        </p:txBody>
      </p:sp>
      <p:sp>
        <p:nvSpPr>
          <p:cNvPr id="807" name="Shape 807"/>
          <p:cNvSpPr txBox="1"/>
          <p:nvPr/>
        </p:nvSpPr>
        <p:spPr>
          <a:xfrm>
            <a:off x="4572000" y="5943600"/>
            <a:ext cx="2819400" cy="5175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4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Investment = purchase of capital goods</a:t>
            </a:r>
          </a:p>
        </p:txBody>
      </p:sp>
      <p:cxnSp>
        <p:nvCxnSpPr>
          <p:cNvPr id="808" name="Shape 808"/>
          <p:cNvCxnSpPr/>
          <p:nvPr/>
        </p:nvCxnSpPr>
        <p:spPr>
          <a:xfrm>
            <a:off x="6781800" y="6324600"/>
            <a:ext cx="5333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809" name="Shape 809"/>
          <p:cNvSpPr txBox="1"/>
          <p:nvPr/>
        </p:nvSpPr>
        <p:spPr>
          <a:xfrm>
            <a:off x="152400" y="5638800"/>
            <a:ext cx="4572000" cy="947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Economic Growth</a:t>
            </a:r>
            <a:r>
              <a:rPr lang="en-US" sz="16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=     SOL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Increased quality of human resources (EDUCATION) or technology (INVESTMENT)</a:t>
            </a:r>
          </a:p>
        </p:txBody>
      </p:sp>
      <p:cxnSp>
        <p:nvCxnSpPr>
          <p:cNvPr id="810" name="Shape 810"/>
          <p:cNvCxnSpPr/>
          <p:nvPr/>
        </p:nvCxnSpPr>
        <p:spPr>
          <a:xfrm rot="10800000">
            <a:off x="2362200" y="5638799"/>
            <a:ext cx="0" cy="228600"/>
          </a:xfrm>
          <a:prstGeom prst="straightConnector1">
            <a:avLst/>
          </a:prstGeom>
          <a:noFill/>
          <a:ln w="9525" cap="flat" cmpd="sng">
            <a:solidFill>
              <a:srgbClr val="0080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811" name="Shape 811"/>
          <p:cNvCxnSpPr/>
          <p:nvPr/>
        </p:nvCxnSpPr>
        <p:spPr>
          <a:xfrm>
            <a:off x="4038600" y="6096000"/>
            <a:ext cx="5333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812" name="Shape 812"/>
          <p:cNvCxnSpPr/>
          <p:nvPr/>
        </p:nvCxnSpPr>
        <p:spPr>
          <a:xfrm rot="10800000" flipH="1">
            <a:off x="6248400" y="2133599"/>
            <a:ext cx="381000" cy="228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813" name="Shape 813"/>
          <p:cNvSpPr txBox="1"/>
          <p:nvPr/>
        </p:nvSpPr>
        <p:spPr>
          <a:xfrm>
            <a:off x="6781800" y="1981200"/>
            <a:ext cx="1904999" cy="581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600" b="1" i="1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Economic Interdependence</a:t>
            </a:r>
          </a:p>
        </p:txBody>
      </p:sp>
      <p:cxnSp>
        <p:nvCxnSpPr>
          <p:cNvPr id="814" name="Shape 814"/>
          <p:cNvCxnSpPr/>
          <p:nvPr/>
        </p:nvCxnSpPr>
        <p:spPr>
          <a:xfrm rot="10800000">
            <a:off x="3581399" y="1066800"/>
            <a:ext cx="228600" cy="761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815" name="Shape 815"/>
          <p:cNvCxnSpPr/>
          <p:nvPr/>
        </p:nvCxnSpPr>
        <p:spPr>
          <a:xfrm rot="10800000" flipH="1">
            <a:off x="8458200" y="6095999"/>
            <a:ext cx="152399" cy="228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lg" len="lg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Shape 820"/>
          <p:cNvSpPr txBox="1">
            <a:spLocks noGrp="1"/>
          </p:cNvSpPr>
          <p:nvPr>
            <p:ph type="title"/>
          </p:nvPr>
        </p:nvSpPr>
        <p:spPr>
          <a:xfrm>
            <a:off x="533400" y="1295400"/>
            <a:ext cx="8229600" cy="42211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Circular Flow Diagram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Shape 825"/>
          <p:cNvSpPr txBox="1"/>
          <p:nvPr/>
        </p:nvSpPr>
        <p:spPr>
          <a:xfrm>
            <a:off x="3429000" y="4572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6" name="Shape 826"/>
          <p:cNvSpPr txBox="1"/>
          <p:nvPr/>
        </p:nvSpPr>
        <p:spPr>
          <a:xfrm>
            <a:off x="3429000" y="45720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7" name="Shape 827"/>
          <p:cNvSpPr txBox="1"/>
          <p:nvPr/>
        </p:nvSpPr>
        <p:spPr>
          <a:xfrm>
            <a:off x="3505200" y="9144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(Households)</a:t>
            </a:r>
          </a:p>
        </p:txBody>
      </p:sp>
      <p:sp>
        <p:nvSpPr>
          <p:cNvPr id="828" name="Shape 828"/>
          <p:cNvSpPr txBox="1"/>
          <p:nvPr/>
        </p:nvSpPr>
        <p:spPr>
          <a:xfrm>
            <a:off x="3581400" y="50292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(Businesses)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Shape 833"/>
          <p:cNvSpPr txBox="1"/>
          <p:nvPr/>
        </p:nvSpPr>
        <p:spPr>
          <a:xfrm>
            <a:off x="3429000" y="4572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Shape 834"/>
          <p:cNvSpPr txBox="1"/>
          <p:nvPr/>
        </p:nvSpPr>
        <p:spPr>
          <a:xfrm>
            <a:off x="3505200" y="45720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5" name="Shape 835"/>
          <p:cNvSpPr txBox="1"/>
          <p:nvPr/>
        </p:nvSpPr>
        <p:spPr>
          <a:xfrm>
            <a:off x="3505200" y="9144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(Households)</a:t>
            </a:r>
          </a:p>
        </p:txBody>
      </p:sp>
      <p:sp>
        <p:nvSpPr>
          <p:cNvPr id="836" name="Shape 836"/>
          <p:cNvSpPr txBox="1"/>
          <p:nvPr/>
        </p:nvSpPr>
        <p:spPr>
          <a:xfrm>
            <a:off x="3581400" y="50292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(Businesses)</a:t>
            </a:r>
          </a:p>
        </p:txBody>
      </p:sp>
      <p:sp>
        <p:nvSpPr>
          <p:cNvPr id="837" name="Shape 837"/>
          <p:cNvSpPr txBox="1"/>
          <p:nvPr/>
        </p:nvSpPr>
        <p:spPr>
          <a:xfrm>
            <a:off x="914400" y="25146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8" name="Shape 838"/>
          <p:cNvSpPr txBox="1"/>
          <p:nvPr/>
        </p:nvSpPr>
        <p:spPr>
          <a:xfrm>
            <a:off x="6096000" y="25908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9" name="Shape 839"/>
          <p:cNvSpPr txBox="1"/>
          <p:nvPr/>
        </p:nvSpPr>
        <p:spPr>
          <a:xfrm>
            <a:off x="3200400" y="2743200"/>
            <a:ext cx="2914649" cy="1190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 market is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anything that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brings together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buyers and sellers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Shape 844"/>
          <p:cNvSpPr txBox="1"/>
          <p:nvPr/>
        </p:nvSpPr>
        <p:spPr>
          <a:xfrm>
            <a:off x="3429000" y="4572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Shape 845"/>
          <p:cNvSpPr txBox="1"/>
          <p:nvPr/>
        </p:nvSpPr>
        <p:spPr>
          <a:xfrm>
            <a:off x="3505200" y="45720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Shape 846"/>
          <p:cNvSpPr txBox="1"/>
          <p:nvPr/>
        </p:nvSpPr>
        <p:spPr>
          <a:xfrm>
            <a:off x="3505200" y="9144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(Households)</a:t>
            </a:r>
          </a:p>
        </p:txBody>
      </p:sp>
      <p:sp>
        <p:nvSpPr>
          <p:cNvPr id="847" name="Shape 847"/>
          <p:cNvSpPr txBox="1"/>
          <p:nvPr/>
        </p:nvSpPr>
        <p:spPr>
          <a:xfrm>
            <a:off x="3581400" y="50292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(Businesses)</a:t>
            </a:r>
          </a:p>
        </p:txBody>
      </p:sp>
      <p:sp>
        <p:nvSpPr>
          <p:cNvPr id="848" name="Shape 848"/>
          <p:cNvSpPr txBox="1"/>
          <p:nvPr/>
        </p:nvSpPr>
        <p:spPr>
          <a:xfrm>
            <a:off x="914400" y="25146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9" name="Shape 849"/>
          <p:cNvSpPr txBox="1"/>
          <p:nvPr/>
        </p:nvSpPr>
        <p:spPr>
          <a:xfrm>
            <a:off x="6096000" y="25908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0" name="Shape 850"/>
          <p:cNvSpPr txBox="1"/>
          <p:nvPr/>
        </p:nvSpPr>
        <p:spPr>
          <a:xfrm>
            <a:off x="6248400" y="3048000"/>
            <a:ext cx="20574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(goods/services)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Shape 855"/>
          <p:cNvSpPr txBox="1"/>
          <p:nvPr/>
        </p:nvSpPr>
        <p:spPr>
          <a:xfrm>
            <a:off x="3429000" y="4572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Shape 856"/>
          <p:cNvSpPr txBox="1"/>
          <p:nvPr/>
        </p:nvSpPr>
        <p:spPr>
          <a:xfrm>
            <a:off x="3505200" y="45720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Shape 857"/>
          <p:cNvSpPr txBox="1"/>
          <p:nvPr/>
        </p:nvSpPr>
        <p:spPr>
          <a:xfrm>
            <a:off x="3505200" y="9144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(Households)</a:t>
            </a:r>
          </a:p>
        </p:txBody>
      </p:sp>
      <p:sp>
        <p:nvSpPr>
          <p:cNvPr id="858" name="Shape 858"/>
          <p:cNvSpPr txBox="1"/>
          <p:nvPr/>
        </p:nvSpPr>
        <p:spPr>
          <a:xfrm>
            <a:off x="3581400" y="50292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(Businesses)</a:t>
            </a:r>
          </a:p>
        </p:txBody>
      </p:sp>
      <p:sp>
        <p:nvSpPr>
          <p:cNvPr id="859" name="Shape 859"/>
          <p:cNvSpPr txBox="1"/>
          <p:nvPr/>
        </p:nvSpPr>
        <p:spPr>
          <a:xfrm>
            <a:off x="914400" y="25146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0" name="Shape 860"/>
          <p:cNvSpPr txBox="1"/>
          <p:nvPr/>
        </p:nvSpPr>
        <p:spPr>
          <a:xfrm>
            <a:off x="6096000" y="25908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Shape 861"/>
          <p:cNvSpPr txBox="1"/>
          <p:nvPr/>
        </p:nvSpPr>
        <p:spPr>
          <a:xfrm>
            <a:off x="6248400" y="3048000"/>
            <a:ext cx="2057400" cy="733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(goods/services)</a:t>
            </a:r>
          </a:p>
        </p:txBody>
      </p:sp>
      <p:sp>
        <p:nvSpPr>
          <p:cNvPr id="862" name="Shape 862"/>
          <p:cNvSpPr txBox="1"/>
          <p:nvPr/>
        </p:nvSpPr>
        <p:spPr>
          <a:xfrm>
            <a:off x="990600" y="2971800"/>
            <a:ext cx="2133599" cy="977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(land, labor, capital, entrepreneurs)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Shape 867"/>
          <p:cNvSpPr txBox="1"/>
          <p:nvPr/>
        </p:nvSpPr>
        <p:spPr>
          <a:xfrm>
            <a:off x="3429000" y="4572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8" name="Shape 868"/>
          <p:cNvSpPr txBox="1"/>
          <p:nvPr/>
        </p:nvSpPr>
        <p:spPr>
          <a:xfrm>
            <a:off x="3505200" y="45720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Shape 869"/>
          <p:cNvSpPr txBox="1"/>
          <p:nvPr/>
        </p:nvSpPr>
        <p:spPr>
          <a:xfrm>
            <a:off x="3505200" y="9144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(Households)</a:t>
            </a:r>
          </a:p>
        </p:txBody>
      </p:sp>
      <p:sp>
        <p:nvSpPr>
          <p:cNvPr id="870" name="Shape 870"/>
          <p:cNvSpPr txBox="1"/>
          <p:nvPr/>
        </p:nvSpPr>
        <p:spPr>
          <a:xfrm>
            <a:off x="3581400" y="50292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(Businesses)</a:t>
            </a:r>
          </a:p>
        </p:txBody>
      </p:sp>
      <p:sp>
        <p:nvSpPr>
          <p:cNvPr id="871" name="Shape 871"/>
          <p:cNvSpPr txBox="1"/>
          <p:nvPr/>
        </p:nvSpPr>
        <p:spPr>
          <a:xfrm>
            <a:off x="914400" y="25146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Shape 872"/>
          <p:cNvSpPr txBox="1"/>
          <p:nvPr/>
        </p:nvSpPr>
        <p:spPr>
          <a:xfrm>
            <a:off x="6096000" y="25908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3" name="Shape 873"/>
          <p:cNvSpPr txBox="1"/>
          <p:nvPr/>
        </p:nvSpPr>
        <p:spPr>
          <a:xfrm>
            <a:off x="6248400" y="3048000"/>
            <a:ext cx="2057400" cy="733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(goods/services)</a:t>
            </a:r>
          </a:p>
        </p:txBody>
      </p:sp>
      <p:sp>
        <p:nvSpPr>
          <p:cNvPr id="874" name="Shape 874"/>
          <p:cNvSpPr txBox="1"/>
          <p:nvPr/>
        </p:nvSpPr>
        <p:spPr>
          <a:xfrm>
            <a:off x="990600" y="2971800"/>
            <a:ext cx="2133599" cy="977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(land, labor, capital, entrepreneurs)</a:t>
            </a:r>
          </a:p>
        </p:txBody>
      </p:sp>
      <p:cxnSp>
        <p:nvCxnSpPr>
          <p:cNvPr id="875" name="Shape 875"/>
          <p:cNvCxnSpPr/>
          <p:nvPr/>
        </p:nvCxnSpPr>
        <p:spPr>
          <a:xfrm flipH="1">
            <a:off x="1523999" y="685800"/>
            <a:ext cx="1752600" cy="1676399"/>
          </a:xfrm>
          <a:prstGeom prst="curvedConnector3">
            <a:avLst>
              <a:gd name="adj1" fmla="val 21345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876" name="Shape 876"/>
          <p:cNvSpPr txBox="1"/>
          <p:nvPr/>
        </p:nvSpPr>
        <p:spPr>
          <a:xfrm>
            <a:off x="685800" y="1295400"/>
            <a:ext cx="9144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Get a job!</a:t>
            </a:r>
          </a:p>
        </p:txBody>
      </p:sp>
      <p:sp>
        <p:nvSpPr>
          <p:cNvPr id="877" name="Shape 877"/>
          <p:cNvSpPr txBox="1"/>
          <p:nvPr/>
        </p:nvSpPr>
        <p:spPr>
          <a:xfrm>
            <a:off x="7848600" y="5562600"/>
            <a:ext cx="8381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Shape 882"/>
          <p:cNvSpPr txBox="1"/>
          <p:nvPr/>
        </p:nvSpPr>
        <p:spPr>
          <a:xfrm>
            <a:off x="3429000" y="4572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3" name="Shape 883"/>
          <p:cNvSpPr txBox="1"/>
          <p:nvPr/>
        </p:nvSpPr>
        <p:spPr>
          <a:xfrm>
            <a:off x="3505200" y="45720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4" name="Shape 884"/>
          <p:cNvSpPr txBox="1"/>
          <p:nvPr/>
        </p:nvSpPr>
        <p:spPr>
          <a:xfrm>
            <a:off x="3505200" y="9144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(Households)</a:t>
            </a:r>
          </a:p>
        </p:txBody>
      </p:sp>
      <p:sp>
        <p:nvSpPr>
          <p:cNvPr id="885" name="Shape 885"/>
          <p:cNvSpPr txBox="1"/>
          <p:nvPr/>
        </p:nvSpPr>
        <p:spPr>
          <a:xfrm>
            <a:off x="3581400" y="50292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(Businesses)</a:t>
            </a:r>
          </a:p>
        </p:txBody>
      </p:sp>
      <p:sp>
        <p:nvSpPr>
          <p:cNvPr id="886" name="Shape 886"/>
          <p:cNvSpPr txBox="1"/>
          <p:nvPr/>
        </p:nvSpPr>
        <p:spPr>
          <a:xfrm>
            <a:off x="914400" y="25146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7" name="Shape 887"/>
          <p:cNvSpPr txBox="1"/>
          <p:nvPr/>
        </p:nvSpPr>
        <p:spPr>
          <a:xfrm>
            <a:off x="6096000" y="25908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8" name="Shape 888"/>
          <p:cNvSpPr txBox="1"/>
          <p:nvPr/>
        </p:nvSpPr>
        <p:spPr>
          <a:xfrm>
            <a:off x="6248400" y="3048000"/>
            <a:ext cx="2057400" cy="733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(goods/services)</a:t>
            </a:r>
          </a:p>
        </p:txBody>
      </p:sp>
      <p:sp>
        <p:nvSpPr>
          <p:cNvPr id="889" name="Shape 889"/>
          <p:cNvSpPr txBox="1"/>
          <p:nvPr/>
        </p:nvSpPr>
        <p:spPr>
          <a:xfrm>
            <a:off x="990600" y="2971800"/>
            <a:ext cx="2133599" cy="977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(land, labor, capital, entrepreneurs)</a:t>
            </a:r>
          </a:p>
        </p:txBody>
      </p:sp>
      <p:cxnSp>
        <p:nvCxnSpPr>
          <p:cNvPr id="890" name="Shape 890"/>
          <p:cNvCxnSpPr/>
          <p:nvPr/>
        </p:nvCxnSpPr>
        <p:spPr>
          <a:xfrm flipH="1">
            <a:off x="1523999" y="685800"/>
            <a:ext cx="1752600" cy="1676399"/>
          </a:xfrm>
          <a:prstGeom prst="curvedConnector3">
            <a:avLst>
              <a:gd name="adj1" fmla="val 21345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891" name="Shape 891"/>
          <p:cNvCxnSpPr/>
          <p:nvPr/>
        </p:nvCxnSpPr>
        <p:spPr>
          <a:xfrm>
            <a:off x="1447800" y="4343400"/>
            <a:ext cx="1828800" cy="1371599"/>
          </a:xfrm>
          <a:prstGeom prst="curvedConnector3">
            <a:avLst>
              <a:gd name="adj1" fmla="val 50000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892" name="Shape 892"/>
          <p:cNvSpPr txBox="1"/>
          <p:nvPr/>
        </p:nvSpPr>
        <p:spPr>
          <a:xfrm>
            <a:off x="685800" y="1295400"/>
            <a:ext cx="9144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Get a job!</a:t>
            </a:r>
          </a:p>
        </p:txBody>
      </p:sp>
      <p:sp>
        <p:nvSpPr>
          <p:cNvPr id="893" name="Shape 893"/>
          <p:cNvSpPr txBox="1"/>
          <p:nvPr/>
        </p:nvSpPr>
        <p:spPr>
          <a:xfrm>
            <a:off x="1143000" y="5410200"/>
            <a:ext cx="838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Hire you!</a:t>
            </a:r>
          </a:p>
        </p:txBody>
      </p:sp>
      <p:sp>
        <p:nvSpPr>
          <p:cNvPr id="894" name="Shape 894"/>
          <p:cNvSpPr txBox="1"/>
          <p:nvPr/>
        </p:nvSpPr>
        <p:spPr>
          <a:xfrm>
            <a:off x="7848600" y="5562600"/>
            <a:ext cx="8381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 descr="n2c-fledgling-model-plane_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62200" y="0"/>
            <a:ext cx="2857499" cy="2857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 descr="solar_system_model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24550" y="228600"/>
            <a:ext cx="3219450" cy="274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 descr="Wood_Model_Ship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3733800" y="2819400"/>
            <a:ext cx="3733800" cy="3817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 descr="kidkraft-savannah-dollhouse-girl-65023-450.gif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2400" y="2133600"/>
            <a:ext cx="2971799" cy="3592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Shape 899"/>
          <p:cNvSpPr txBox="1"/>
          <p:nvPr/>
        </p:nvSpPr>
        <p:spPr>
          <a:xfrm>
            <a:off x="3429000" y="4572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0" name="Shape 900"/>
          <p:cNvSpPr txBox="1"/>
          <p:nvPr/>
        </p:nvSpPr>
        <p:spPr>
          <a:xfrm>
            <a:off x="3505200" y="45720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1" name="Shape 901"/>
          <p:cNvSpPr txBox="1"/>
          <p:nvPr/>
        </p:nvSpPr>
        <p:spPr>
          <a:xfrm>
            <a:off x="3505200" y="9144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(Households)</a:t>
            </a:r>
          </a:p>
        </p:txBody>
      </p:sp>
      <p:sp>
        <p:nvSpPr>
          <p:cNvPr id="902" name="Shape 902"/>
          <p:cNvSpPr txBox="1"/>
          <p:nvPr/>
        </p:nvSpPr>
        <p:spPr>
          <a:xfrm>
            <a:off x="3581400" y="50292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(Businesses)</a:t>
            </a:r>
          </a:p>
        </p:txBody>
      </p:sp>
      <p:sp>
        <p:nvSpPr>
          <p:cNvPr id="903" name="Shape 903"/>
          <p:cNvSpPr txBox="1"/>
          <p:nvPr/>
        </p:nvSpPr>
        <p:spPr>
          <a:xfrm>
            <a:off x="914400" y="25146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4" name="Shape 904"/>
          <p:cNvSpPr txBox="1"/>
          <p:nvPr/>
        </p:nvSpPr>
        <p:spPr>
          <a:xfrm>
            <a:off x="6096000" y="25908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5" name="Shape 905"/>
          <p:cNvSpPr txBox="1"/>
          <p:nvPr/>
        </p:nvSpPr>
        <p:spPr>
          <a:xfrm>
            <a:off x="6248400" y="3048000"/>
            <a:ext cx="2057400" cy="733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(goods/services)</a:t>
            </a:r>
          </a:p>
        </p:txBody>
      </p:sp>
      <p:sp>
        <p:nvSpPr>
          <p:cNvPr id="906" name="Shape 906"/>
          <p:cNvSpPr txBox="1"/>
          <p:nvPr/>
        </p:nvSpPr>
        <p:spPr>
          <a:xfrm>
            <a:off x="990600" y="2971800"/>
            <a:ext cx="2133599" cy="977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(land, labor, capital, entrepreneurs)</a:t>
            </a:r>
          </a:p>
        </p:txBody>
      </p:sp>
      <p:cxnSp>
        <p:nvCxnSpPr>
          <p:cNvPr id="907" name="Shape 907"/>
          <p:cNvCxnSpPr/>
          <p:nvPr/>
        </p:nvCxnSpPr>
        <p:spPr>
          <a:xfrm flipH="1">
            <a:off x="1523999" y="685800"/>
            <a:ext cx="1752600" cy="1676399"/>
          </a:xfrm>
          <a:prstGeom prst="curvedConnector3">
            <a:avLst>
              <a:gd name="adj1" fmla="val 21345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908" name="Shape 908"/>
          <p:cNvCxnSpPr/>
          <p:nvPr/>
        </p:nvCxnSpPr>
        <p:spPr>
          <a:xfrm>
            <a:off x="1447800" y="4343400"/>
            <a:ext cx="1828800" cy="1371599"/>
          </a:xfrm>
          <a:prstGeom prst="curvedConnector3">
            <a:avLst>
              <a:gd name="adj1" fmla="val 50000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909" name="Shape 909"/>
          <p:cNvCxnSpPr/>
          <p:nvPr/>
        </p:nvCxnSpPr>
        <p:spPr>
          <a:xfrm rot="10800000" flipH="1">
            <a:off x="6019800" y="4495799"/>
            <a:ext cx="2133599" cy="1447800"/>
          </a:xfrm>
          <a:prstGeom prst="curvedConnector3">
            <a:avLst>
              <a:gd name="adj1" fmla="val 22114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910" name="Shape 910"/>
          <p:cNvSpPr txBox="1"/>
          <p:nvPr/>
        </p:nvSpPr>
        <p:spPr>
          <a:xfrm>
            <a:off x="685800" y="1295400"/>
            <a:ext cx="9144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Get a job!</a:t>
            </a:r>
          </a:p>
        </p:txBody>
      </p:sp>
      <p:sp>
        <p:nvSpPr>
          <p:cNvPr id="911" name="Shape 911"/>
          <p:cNvSpPr txBox="1"/>
          <p:nvPr/>
        </p:nvSpPr>
        <p:spPr>
          <a:xfrm>
            <a:off x="1143000" y="5410200"/>
            <a:ext cx="838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Hire you!</a:t>
            </a:r>
          </a:p>
        </p:txBody>
      </p:sp>
      <p:sp>
        <p:nvSpPr>
          <p:cNvPr id="912" name="Shape 912"/>
          <p:cNvSpPr txBox="1"/>
          <p:nvPr/>
        </p:nvSpPr>
        <p:spPr>
          <a:xfrm>
            <a:off x="7848600" y="5562600"/>
            <a:ext cx="838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Make stuff!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Shape 917"/>
          <p:cNvSpPr txBox="1"/>
          <p:nvPr/>
        </p:nvSpPr>
        <p:spPr>
          <a:xfrm>
            <a:off x="3429000" y="4572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8" name="Shape 918"/>
          <p:cNvSpPr txBox="1"/>
          <p:nvPr/>
        </p:nvSpPr>
        <p:spPr>
          <a:xfrm>
            <a:off x="3505200" y="45720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9" name="Shape 919"/>
          <p:cNvSpPr txBox="1"/>
          <p:nvPr/>
        </p:nvSpPr>
        <p:spPr>
          <a:xfrm>
            <a:off x="3505200" y="9144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(Households)</a:t>
            </a:r>
          </a:p>
        </p:txBody>
      </p:sp>
      <p:sp>
        <p:nvSpPr>
          <p:cNvPr id="920" name="Shape 920"/>
          <p:cNvSpPr txBox="1"/>
          <p:nvPr/>
        </p:nvSpPr>
        <p:spPr>
          <a:xfrm>
            <a:off x="3581400" y="50292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(Businesses)</a:t>
            </a:r>
          </a:p>
        </p:txBody>
      </p:sp>
      <p:sp>
        <p:nvSpPr>
          <p:cNvPr id="921" name="Shape 921"/>
          <p:cNvSpPr txBox="1"/>
          <p:nvPr/>
        </p:nvSpPr>
        <p:spPr>
          <a:xfrm>
            <a:off x="914400" y="25146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2" name="Shape 922"/>
          <p:cNvSpPr txBox="1"/>
          <p:nvPr/>
        </p:nvSpPr>
        <p:spPr>
          <a:xfrm>
            <a:off x="6096000" y="25908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3" name="Shape 923"/>
          <p:cNvSpPr txBox="1"/>
          <p:nvPr/>
        </p:nvSpPr>
        <p:spPr>
          <a:xfrm>
            <a:off x="6248400" y="3048000"/>
            <a:ext cx="2057400" cy="733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(goods/services)</a:t>
            </a:r>
          </a:p>
        </p:txBody>
      </p:sp>
      <p:sp>
        <p:nvSpPr>
          <p:cNvPr id="924" name="Shape 924"/>
          <p:cNvSpPr txBox="1"/>
          <p:nvPr/>
        </p:nvSpPr>
        <p:spPr>
          <a:xfrm>
            <a:off x="990600" y="2971800"/>
            <a:ext cx="2133599" cy="977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(land, labor, capital, entrepreneurs)</a:t>
            </a:r>
          </a:p>
        </p:txBody>
      </p:sp>
      <p:cxnSp>
        <p:nvCxnSpPr>
          <p:cNvPr id="925" name="Shape 925"/>
          <p:cNvCxnSpPr/>
          <p:nvPr/>
        </p:nvCxnSpPr>
        <p:spPr>
          <a:xfrm flipH="1">
            <a:off x="1523999" y="685800"/>
            <a:ext cx="1752600" cy="1676399"/>
          </a:xfrm>
          <a:prstGeom prst="curvedConnector3">
            <a:avLst>
              <a:gd name="adj1" fmla="val 21345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926" name="Shape 926"/>
          <p:cNvCxnSpPr/>
          <p:nvPr/>
        </p:nvCxnSpPr>
        <p:spPr>
          <a:xfrm>
            <a:off x="1447800" y="4343400"/>
            <a:ext cx="1828800" cy="1371599"/>
          </a:xfrm>
          <a:prstGeom prst="curvedConnector3">
            <a:avLst>
              <a:gd name="adj1" fmla="val 50000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927" name="Shape 927"/>
          <p:cNvCxnSpPr/>
          <p:nvPr/>
        </p:nvCxnSpPr>
        <p:spPr>
          <a:xfrm rot="10800000" flipH="1">
            <a:off x="6019800" y="4495799"/>
            <a:ext cx="2133599" cy="1447800"/>
          </a:xfrm>
          <a:prstGeom prst="curvedConnector3">
            <a:avLst>
              <a:gd name="adj1" fmla="val 22114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928" name="Shape 928"/>
          <p:cNvCxnSpPr/>
          <p:nvPr/>
        </p:nvCxnSpPr>
        <p:spPr>
          <a:xfrm rot="10800000">
            <a:off x="6019800" y="685799"/>
            <a:ext cx="2209799" cy="1752600"/>
          </a:xfrm>
          <a:prstGeom prst="curvedConnector3">
            <a:avLst>
              <a:gd name="adj1" fmla="val -264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929" name="Shape 929"/>
          <p:cNvSpPr txBox="1"/>
          <p:nvPr/>
        </p:nvSpPr>
        <p:spPr>
          <a:xfrm>
            <a:off x="685800" y="1295400"/>
            <a:ext cx="9144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Get a job!</a:t>
            </a:r>
          </a:p>
        </p:txBody>
      </p:sp>
      <p:sp>
        <p:nvSpPr>
          <p:cNvPr id="930" name="Shape 930"/>
          <p:cNvSpPr txBox="1"/>
          <p:nvPr/>
        </p:nvSpPr>
        <p:spPr>
          <a:xfrm>
            <a:off x="1143000" y="5410200"/>
            <a:ext cx="838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Hire you!</a:t>
            </a:r>
          </a:p>
        </p:txBody>
      </p:sp>
      <p:sp>
        <p:nvSpPr>
          <p:cNvPr id="931" name="Shape 931"/>
          <p:cNvSpPr txBox="1"/>
          <p:nvPr/>
        </p:nvSpPr>
        <p:spPr>
          <a:xfrm>
            <a:off x="7848600" y="5562600"/>
            <a:ext cx="838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Make stuff!</a:t>
            </a:r>
          </a:p>
        </p:txBody>
      </p:sp>
      <p:sp>
        <p:nvSpPr>
          <p:cNvPr id="932" name="Shape 932"/>
          <p:cNvSpPr txBox="1"/>
          <p:nvPr/>
        </p:nvSpPr>
        <p:spPr>
          <a:xfrm>
            <a:off x="7620000" y="533400"/>
            <a:ext cx="11430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Buy stuff!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Shape 937"/>
          <p:cNvSpPr txBox="1"/>
          <p:nvPr/>
        </p:nvSpPr>
        <p:spPr>
          <a:xfrm>
            <a:off x="3429000" y="4572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8" name="Shape 938"/>
          <p:cNvSpPr txBox="1"/>
          <p:nvPr/>
        </p:nvSpPr>
        <p:spPr>
          <a:xfrm>
            <a:off x="3505200" y="45720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9" name="Shape 939"/>
          <p:cNvSpPr txBox="1"/>
          <p:nvPr/>
        </p:nvSpPr>
        <p:spPr>
          <a:xfrm>
            <a:off x="3505200" y="9144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(Households)</a:t>
            </a:r>
          </a:p>
        </p:txBody>
      </p:sp>
      <p:sp>
        <p:nvSpPr>
          <p:cNvPr id="940" name="Shape 940"/>
          <p:cNvSpPr txBox="1"/>
          <p:nvPr/>
        </p:nvSpPr>
        <p:spPr>
          <a:xfrm>
            <a:off x="3581400" y="50292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(Businesses)</a:t>
            </a:r>
          </a:p>
        </p:txBody>
      </p:sp>
      <p:sp>
        <p:nvSpPr>
          <p:cNvPr id="941" name="Shape 941"/>
          <p:cNvSpPr txBox="1"/>
          <p:nvPr/>
        </p:nvSpPr>
        <p:spPr>
          <a:xfrm>
            <a:off x="914400" y="25146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2" name="Shape 942"/>
          <p:cNvSpPr txBox="1"/>
          <p:nvPr/>
        </p:nvSpPr>
        <p:spPr>
          <a:xfrm>
            <a:off x="6096000" y="25908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3" name="Shape 943"/>
          <p:cNvSpPr txBox="1"/>
          <p:nvPr/>
        </p:nvSpPr>
        <p:spPr>
          <a:xfrm>
            <a:off x="6248400" y="3048000"/>
            <a:ext cx="2057400" cy="733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(goods/services)</a:t>
            </a:r>
          </a:p>
        </p:txBody>
      </p:sp>
      <p:sp>
        <p:nvSpPr>
          <p:cNvPr id="944" name="Shape 944"/>
          <p:cNvSpPr txBox="1"/>
          <p:nvPr/>
        </p:nvSpPr>
        <p:spPr>
          <a:xfrm>
            <a:off x="990600" y="2971800"/>
            <a:ext cx="2133599" cy="977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(land, labor, capital, entrepreneurs)</a:t>
            </a:r>
          </a:p>
        </p:txBody>
      </p:sp>
      <p:cxnSp>
        <p:nvCxnSpPr>
          <p:cNvPr id="945" name="Shape 945"/>
          <p:cNvCxnSpPr/>
          <p:nvPr/>
        </p:nvCxnSpPr>
        <p:spPr>
          <a:xfrm flipH="1">
            <a:off x="1523999" y="685800"/>
            <a:ext cx="1752600" cy="1676399"/>
          </a:xfrm>
          <a:prstGeom prst="curvedConnector3">
            <a:avLst>
              <a:gd name="adj1" fmla="val 21345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946" name="Shape 946"/>
          <p:cNvCxnSpPr/>
          <p:nvPr/>
        </p:nvCxnSpPr>
        <p:spPr>
          <a:xfrm>
            <a:off x="1447800" y="4343400"/>
            <a:ext cx="1828800" cy="1371599"/>
          </a:xfrm>
          <a:prstGeom prst="curvedConnector3">
            <a:avLst>
              <a:gd name="adj1" fmla="val 50000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947" name="Shape 947"/>
          <p:cNvCxnSpPr/>
          <p:nvPr/>
        </p:nvCxnSpPr>
        <p:spPr>
          <a:xfrm rot="10800000" flipH="1">
            <a:off x="6019800" y="4495799"/>
            <a:ext cx="2133599" cy="1447800"/>
          </a:xfrm>
          <a:prstGeom prst="curvedConnector3">
            <a:avLst>
              <a:gd name="adj1" fmla="val 22114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948" name="Shape 948"/>
          <p:cNvCxnSpPr/>
          <p:nvPr/>
        </p:nvCxnSpPr>
        <p:spPr>
          <a:xfrm rot="10800000">
            <a:off x="6019800" y="685799"/>
            <a:ext cx="2209799" cy="1752600"/>
          </a:xfrm>
          <a:prstGeom prst="curvedConnector3">
            <a:avLst>
              <a:gd name="adj1" fmla="val -264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949" name="Shape 949"/>
          <p:cNvSpPr txBox="1"/>
          <p:nvPr/>
        </p:nvSpPr>
        <p:spPr>
          <a:xfrm>
            <a:off x="685800" y="1295400"/>
            <a:ext cx="9144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Get a job!</a:t>
            </a:r>
          </a:p>
        </p:txBody>
      </p:sp>
      <p:sp>
        <p:nvSpPr>
          <p:cNvPr id="950" name="Shape 950"/>
          <p:cNvSpPr txBox="1"/>
          <p:nvPr/>
        </p:nvSpPr>
        <p:spPr>
          <a:xfrm>
            <a:off x="1143000" y="5410200"/>
            <a:ext cx="838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Hire you!</a:t>
            </a:r>
          </a:p>
        </p:txBody>
      </p:sp>
      <p:sp>
        <p:nvSpPr>
          <p:cNvPr id="951" name="Shape 951"/>
          <p:cNvSpPr txBox="1"/>
          <p:nvPr/>
        </p:nvSpPr>
        <p:spPr>
          <a:xfrm>
            <a:off x="7848600" y="5562600"/>
            <a:ext cx="838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Make stuff!</a:t>
            </a:r>
          </a:p>
        </p:txBody>
      </p:sp>
      <p:sp>
        <p:nvSpPr>
          <p:cNvPr id="952" name="Shape 952"/>
          <p:cNvSpPr txBox="1"/>
          <p:nvPr/>
        </p:nvSpPr>
        <p:spPr>
          <a:xfrm>
            <a:off x="7620000" y="533400"/>
            <a:ext cx="11430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Buy stuff!</a:t>
            </a:r>
          </a:p>
        </p:txBody>
      </p:sp>
      <p:cxnSp>
        <p:nvCxnSpPr>
          <p:cNvPr id="953" name="Shape 953"/>
          <p:cNvCxnSpPr/>
          <p:nvPr/>
        </p:nvCxnSpPr>
        <p:spPr>
          <a:xfrm>
            <a:off x="5943600" y="1219200"/>
            <a:ext cx="1828800" cy="1066799"/>
          </a:xfrm>
          <a:prstGeom prst="curvedConnector3">
            <a:avLst>
              <a:gd name="adj1" fmla="val 21600"/>
            </a:avLst>
          </a:prstGeom>
          <a:noFill/>
          <a:ln w="571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954" name="Shape 954"/>
          <p:cNvSpPr txBox="1"/>
          <p:nvPr/>
        </p:nvSpPr>
        <p:spPr>
          <a:xfrm>
            <a:off x="6096000" y="1447800"/>
            <a:ext cx="12191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Spend $!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Shape 959"/>
          <p:cNvSpPr txBox="1"/>
          <p:nvPr/>
        </p:nvSpPr>
        <p:spPr>
          <a:xfrm>
            <a:off x="3429000" y="4572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0" name="Shape 960"/>
          <p:cNvSpPr txBox="1"/>
          <p:nvPr/>
        </p:nvSpPr>
        <p:spPr>
          <a:xfrm>
            <a:off x="3505200" y="45720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1" name="Shape 961"/>
          <p:cNvSpPr txBox="1"/>
          <p:nvPr/>
        </p:nvSpPr>
        <p:spPr>
          <a:xfrm>
            <a:off x="3505200" y="9144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(Households)</a:t>
            </a:r>
          </a:p>
        </p:txBody>
      </p:sp>
      <p:sp>
        <p:nvSpPr>
          <p:cNvPr id="962" name="Shape 962"/>
          <p:cNvSpPr txBox="1"/>
          <p:nvPr/>
        </p:nvSpPr>
        <p:spPr>
          <a:xfrm>
            <a:off x="3581400" y="50292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(Businesses)</a:t>
            </a:r>
          </a:p>
        </p:txBody>
      </p:sp>
      <p:sp>
        <p:nvSpPr>
          <p:cNvPr id="963" name="Shape 963"/>
          <p:cNvSpPr txBox="1"/>
          <p:nvPr/>
        </p:nvSpPr>
        <p:spPr>
          <a:xfrm>
            <a:off x="914400" y="25146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4" name="Shape 964"/>
          <p:cNvSpPr txBox="1"/>
          <p:nvPr/>
        </p:nvSpPr>
        <p:spPr>
          <a:xfrm>
            <a:off x="6096000" y="25908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5" name="Shape 965"/>
          <p:cNvSpPr txBox="1"/>
          <p:nvPr/>
        </p:nvSpPr>
        <p:spPr>
          <a:xfrm>
            <a:off x="6248400" y="3048000"/>
            <a:ext cx="2057400" cy="733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(goods/services)</a:t>
            </a:r>
          </a:p>
        </p:txBody>
      </p:sp>
      <p:sp>
        <p:nvSpPr>
          <p:cNvPr id="966" name="Shape 966"/>
          <p:cNvSpPr txBox="1"/>
          <p:nvPr/>
        </p:nvSpPr>
        <p:spPr>
          <a:xfrm>
            <a:off x="990600" y="2971800"/>
            <a:ext cx="2133599" cy="977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(land, labor, capital, entrepreneurs)</a:t>
            </a:r>
          </a:p>
        </p:txBody>
      </p:sp>
      <p:cxnSp>
        <p:nvCxnSpPr>
          <p:cNvPr id="967" name="Shape 967"/>
          <p:cNvCxnSpPr/>
          <p:nvPr/>
        </p:nvCxnSpPr>
        <p:spPr>
          <a:xfrm flipH="1">
            <a:off x="1523999" y="685800"/>
            <a:ext cx="1752600" cy="1676399"/>
          </a:xfrm>
          <a:prstGeom prst="curvedConnector3">
            <a:avLst>
              <a:gd name="adj1" fmla="val 21345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968" name="Shape 968"/>
          <p:cNvCxnSpPr/>
          <p:nvPr/>
        </p:nvCxnSpPr>
        <p:spPr>
          <a:xfrm>
            <a:off x="1447800" y="4343400"/>
            <a:ext cx="1828800" cy="1371599"/>
          </a:xfrm>
          <a:prstGeom prst="curvedConnector3">
            <a:avLst>
              <a:gd name="adj1" fmla="val 50000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969" name="Shape 969"/>
          <p:cNvCxnSpPr/>
          <p:nvPr/>
        </p:nvCxnSpPr>
        <p:spPr>
          <a:xfrm rot="10800000" flipH="1">
            <a:off x="6019800" y="4495799"/>
            <a:ext cx="2133599" cy="1447800"/>
          </a:xfrm>
          <a:prstGeom prst="curvedConnector3">
            <a:avLst>
              <a:gd name="adj1" fmla="val 22114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970" name="Shape 970"/>
          <p:cNvCxnSpPr/>
          <p:nvPr/>
        </p:nvCxnSpPr>
        <p:spPr>
          <a:xfrm rot="10800000">
            <a:off x="6019800" y="685799"/>
            <a:ext cx="2209799" cy="1752600"/>
          </a:xfrm>
          <a:prstGeom prst="curvedConnector3">
            <a:avLst>
              <a:gd name="adj1" fmla="val -264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971" name="Shape 971"/>
          <p:cNvSpPr txBox="1"/>
          <p:nvPr/>
        </p:nvSpPr>
        <p:spPr>
          <a:xfrm>
            <a:off x="685800" y="1295400"/>
            <a:ext cx="9144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Get a job!</a:t>
            </a:r>
          </a:p>
        </p:txBody>
      </p:sp>
      <p:sp>
        <p:nvSpPr>
          <p:cNvPr id="972" name="Shape 972"/>
          <p:cNvSpPr txBox="1"/>
          <p:nvPr/>
        </p:nvSpPr>
        <p:spPr>
          <a:xfrm>
            <a:off x="1143000" y="5410200"/>
            <a:ext cx="838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Hire you!</a:t>
            </a:r>
          </a:p>
        </p:txBody>
      </p:sp>
      <p:sp>
        <p:nvSpPr>
          <p:cNvPr id="973" name="Shape 973"/>
          <p:cNvSpPr txBox="1"/>
          <p:nvPr/>
        </p:nvSpPr>
        <p:spPr>
          <a:xfrm>
            <a:off x="7848600" y="5562600"/>
            <a:ext cx="838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Make stuff!</a:t>
            </a:r>
          </a:p>
        </p:txBody>
      </p:sp>
      <p:sp>
        <p:nvSpPr>
          <p:cNvPr id="974" name="Shape 974"/>
          <p:cNvSpPr txBox="1"/>
          <p:nvPr/>
        </p:nvSpPr>
        <p:spPr>
          <a:xfrm>
            <a:off x="7620000" y="533400"/>
            <a:ext cx="11430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Buy stuff!</a:t>
            </a:r>
          </a:p>
        </p:txBody>
      </p:sp>
      <p:cxnSp>
        <p:nvCxnSpPr>
          <p:cNvPr id="975" name="Shape 975"/>
          <p:cNvCxnSpPr/>
          <p:nvPr/>
        </p:nvCxnSpPr>
        <p:spPr>
          <a:xfrm>
            <a:off x="5943600" y="1219200"/>
            <a:ext cx="1828800" cy="1066799"/>
          </a:xfrm>
          <a:prstGeom prst="curvedConnector3">
            <a:avLst>
              <a:gd name="adj1" fmla="val 21600"/>
            </a:avLst>
          </a:prstGeom>
          <a:noFill/>
          <a:ln w="571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976" name="Shape 976"/>
          <p:cNvCxnSpPr/>
          <p:nvPr/>
        </p:nvCxnSpPr>
        <p:spPr>
          <a:xfrm flipH="1">
            <a:off x="6019800" y="4572000"/>
            <a:ext cx="1600199" cy="990599"/>
          </a:xfrm>
          <a:prstGeom prst="curvedConnector3">
            <a:avLst>
              <a:gd name="adj1" fmla="val -558"/>
            </a:avLst>
          </a:prstGeom>
          <a:noFill/>
          <a:ln w="571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977" name="Shape 977"/>
          <p:cNvSpPr txBox="1"/>
          <p:nvPr/>
        </p:nvSpPr>
        <p:spPr>
          <a:xfrm>
            <a:off x="6096000" y="1447800"/>
            <a:ext cx="12191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Spend $!</a:t>
            </a:r>
          </a:p>
        </p:txBody>
      </p:sp>
      <p:sp>
        <p:nvSpPr>
          <p:cNvPr id="978" name="Shape 978"/>
          <p:cNvSpPr txBox="1"/>
          <p:nvPr/>
        </p:nvSpPr>
        <p:spPr>
          <a:xfrm>
            <a:off x="6172200" y="4876800"/>
            <a:ext cx="1219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Revenue$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Shape 983"/>
          <p:cNvSpPr txBox="1"/>
          <p:nvPr/>
        </p:nvSpPr>
        <p:spPr>
          <a:xfrm>
            <a:off x="3429000" y="4572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4" name="Shape 984"/>
          <p:cNvSpPr txBox="1"/>
          <p:nvPr/>
        </p:nvSpPr>
        <p:spPr>
          <a:xfrm>
            <a:off x="3505200" y="45720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5" name="Shape 985"/>
          <p:cNvSpPr txBox="1"/>
          <p:nvPr/>
        </p:nvSpPr>
        <p:spPr>
          <a:xfrm>
            <a:off x="3505200" y="9144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(Households)</a:t>
            </a:r>
          </a:p>
        </p:txBody>
      </p:sp>
      <p:sp>
        <p:nvSpPr>
          <p:cNvPr id="986" name="Shape 986"/>
          <p:cNvSpPr txBox="1"/>
          <p:nvPr/>
        </p:nvSpPr>
        <p:spPr>
          <a:xfrm>
            <a:off x="3581400" y="50292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(Businesses)</a:t>
            </a:r>
          </a:p>
        </p:txBody>
      </p:sp>
      <p:sp>
        <p:nvSpPr>
          <p:cNvPr id="987" name="Shape 987"/>
          <p:cNvSpPr txBox="1"/>
          <p:nvPr/>
        </p:nvSpPr>
        <p:spPr>
          <a:xfrm>
            <a:off x="914400" y="25146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8" name="Shape 988"/>
          <p:cNvSpPr txBox="1"/>
          <p:nvPr/>
        </p:nvSpPr>
        <p:spPr>
          <a:xfrm>
            <a:off x="6096000" y="25908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9" name="Shape 989"/>
          <p:cNvSpPr txBox="1"/>
          <p:nvPr/>
        </p:nvSpPr>
        <p:spPr>
          <a:xfrm>
            <a:off x="6248400" y="3048000"/>
            <a:ext cx="2057400" cy="733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(goods/services)</a:t>
            </a:r>
          </a:p>
        </p:txBody>
      </p:sp>
      <p:sp>
        <p:nvSpPr>
          <p:cNvPr id="990" name="Shape 990"/>
          <p:cNvSpPr txBox="1"/>
          <p:nvPr/>
        </p:nvSpPr>
        <p:spPr>
          <a:xfrm>
            <a:off x="990600" y="2971800"/>
            <a:ext cx="2133599" cy="977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(land, labor, capital, entrepreneurs)</a:t>
            </a:r>
          </a:p>
        </p:txBody>
      </p:sp>
      <p:cxnSp>
        <p:nvCxnSpPr>
          <p:cNvPr id="991" name="Shape 991"/>
          <p:cNvCxnSpPr/>
          <p:nvPr/>
        </p:nvCxnSpPr>
        <p:spPr>
          <a:xfrm flipH="1">
            <a:off x="1523999" y="685800"/>
            <a:ext cx="1752600" cy="1676399"/>
          </a:xfrm>
          <a:prstGeom prst="curvedConnector3">
            <a:avLst>
              <a:gd name="adj1" fmla="val 21345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992" name="Shape 992"/>
          <p:cNvCxnSpPr/>
          <p:nvPr/>
        </p:nvCxnSpPr>
        <p:spPr>
          <a:xfrm>
            <a:off x="1447800" y="4343400"/>
            <a:ext cx="1828800" cy="1371599"/>
          </a:xfrm>
          <a:prstGeom prst="curvedConnector3">
            <a:avLst>
              <a:gd name="adj1" fmla="val 50000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993" name="Shape 993"/>
          <p:cNvCxnSpPr/>
          <p:nvPr/>
        </p:nvCxnSpPr>
        <p:spPr>
          <a:xfrm rot="10800000" flipH="1">
            <a:off x="6019800" y="4495799"/>
            <a:ext cx="2133599" cy="1447800"/>
          </a:xfrm>
          <a:prstGeom prst="curvedConnector3">
            <a:avLst>
              <a:gd name="adj1" fmla="val 22114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994" name="Shape 994"/>
          <p:cNvCxnSpPr/>
          <p:nvPr/>
        </p:nvCxnSpPr>
        <p:spPr>
          <a:xfrm rot="10800000">
            <a:off x="6019800" y="685799"/>
            <a:ext cx="2209799" cy="1752600"/>
          </a:xfrm>
          <a:prstGeom prst="curvedConnector3">
            <a:avLst>
              <a:gd name="adj1" fmla="val -264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995" name="Shape 995"/>
          <p:cNvSpPr txBox="1"/>
          <p:nvPr/>
        </p:nvSpPr>
        <p:spPr>
          <a:xfrm>
            <a:off x="685800" y="1295400"/>
            <a:ext cx="9144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Get a job!</a:t>
            </a:r>
          </a:p>
        </p:txBody>
      </p:sp>
      <p:sp>
        <p:nvSpPr>
          <p:cNvPr id="996" name="Shape 996"/>
          <p:cNvSpPr txBox="1"/>
          <p:nvPr/>
        </p:nvSpPr>
        <p:spPr>
          <a:xfrm>
            <a:off x="1143000" y="5410200"/>
            <a:ext cx="838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Hire you!</a:t>
            </a:r>
          </a:p>
        </p:txBody>
      </p:sp>
      <p:sp>
        <p:nvSpPr>
          <p:cNvPr id="997" name="Shape 997"/>
          <p:cNvSpPr txBox="1"/>
          <p:nvPr/>
        </p:nvSpPr>
        <p:spPr>
          <a:xfrm>
            <a:off x="7848600" y="5562600"/>
            <a:ext cx="838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Make stuff!</a:t>
            </a:r>
          </a:p>
        </p:txBody>
      </p:sp>
      <p:sp>
        <p:nvSpPr>
          <p:cNvPr id="998" name="Shape 998"/>
          <p:cNvSpPr txBox="1"/>
          <p:nvPr/>
        </p:nvSpPr>
        <p:spPr>
          <a:xfrm>
            <a:off x="7620000" y="533400"/>
            <a:ext cx="11430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Buy stuff!</a:t>
            </a:r>
          </a:p>
        </p:txBody>
      </p:sp>
      <p:cxnSp>
        <p:nvCxnSpPr>
          <p:cNvPr id="999" name="Shape 999"/>
          <p:cNvCxnSpPr/>
          <p:nvPr/>
        </p:nvCxnSpPr>
        <p:spPr>
          <a:xfrm>
            <a:off x="5943600" y="1219200"/>
            <a:ext cx="1828800" cy="1066799"/>
          </a:xfrm>
          <a:prstGeom prst="curvedConnector3">
            <a:avLst>
              <a:gd name="adj1" fmla="val 21600"/>
            </a:avLst>
          </a:prstGeom>
          <a:noFill/>
          <a:ln w="571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000" name="Shape 1000"/>
          <p:cNvCxnSpPr/>
          <p:nvPr/>
        </p:nvCxnSpPr>
        <p:spPr>
          <a:xfrm flipH="1">
            <a:off x="6019800" y="4572000"/>
            <a:ext cx="1600199" cy="990599"/>
          </a:xfrm>
          <a:prstGeom prst="curvedConnector3">
            <a:avLst>
              <a:gd name="adj1" fmla="val -558"/>
            </a:avLst>
          </a:prstGeom>
          <a:noFill/>
          <a:ln w="571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001" name="Shape 1001"/>
          <p:cNvCxnSpPr/>
          <p:nvPr/>
        </p:nvCxnSpPr>
        <p:spPr>
          <a:xfrm rot="10800000">
            <a:off x="1905000" y="4419599"/>
            <a:ext cx="1219199" cy="914400"/>
          </a:xfrm>
          <a:prstGeom prst="curvedConnector3">
            <a:avLst>
              <a:gd name="adj1" fmla="val 22134"/>
            </a:avLst>
          </a:prstGeom>
          <a:noFill/>
          <a:ln w="571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1002" name="Shape 1002"/>
          <p:cNvSpPr txBox="1"/>
          <p:nvPr/>
        </p:nvSpPr>
        <p:spPr>
          <a:xfrm>
            <a:off x="2286000" y="4495800"/>
            <a:ext cx="9144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Pay You! $</a:t>
            </a:r>
          </a:p>
        </p:txBody>
      </p:sp>
      <p:sp>
        <p:nvSpPr>
          <p:cNvPr id="1003" name="Shape 1003"/>
          <p:cNvSpPr txBox="1"/>
          <p:nvPr/>
        </p:nvSpPr>
        <p:spPr>
          <a:xfrm>
            <a:off x="6096000" y="1447800"/>
            <a:ext cx="12191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Spend $!</a:t>
            </a:r>
          </a:p>
        </p:txBody>
      </p:sp>
      <p:sp>
        <p:nvSpPr>
          <p:cNvPr id="1004" name="Shape 1004"/>
          <p:cNvSpPr txBox="1"/>
          <p:nvPr/>
        </p:nvSpPr>
        <p:spPr>
          <a:xfrm>
            <a:off x="6172200" y="4876800"/>
            <a:ext cx="1219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Revenue$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Shape 1009"/>
          <p:cNvSpPr txBox="1"/>
          <p:nvPr/>
        </p:nvSpPr>
        <p:spPr>
          <a:xfrm>
            <a:off x="3429000" y="4572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0" name="Shape 1010"/>
          <p:cNvSpPr txBox="1"/>
          <p:nvPr/>
        </p:nvSpPr>
        <p:spPr>
          <a:xfrm>
            <a:off x="3505200" y="45720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1" name="Shape 1011"/>
          <p:cNvSpPr txBox="1"/>
          <p:nvPr/>
        </p:nvSpPr>
        <p:spPr>
          <a:xfrm>
            <a:off x="3505200" y="9144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(Households)</a:t>
            </a:r>
          </a:p>
        </p:txBody>
      </p:sp>
      <p:sp>
        <p:nvSpPr>
          <p:cNvPr id="1012" name="Shape 1012"/>
          <p:cNvSpPr txBox="1"/>
          <p:nvPr/>
        </p:nvSpPr>
        <p:spPr>
          <a:xfrm>
            <a:off x="3581400" y="50292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(Businesses)</a:t>
            </a:r>
          </a:p>
        </p:txBody>
      </p:sp>
      <p:sp>
        <p:nvSpPr>
          <p:cNvPr id="1013" name="Shape 1013"/>
          <p:cNvSpPr txBox="1"/>
          <p:nvPr/>
        </p:nvSpPr>
        <p:spPr>
          <a:xfrm>
            <a:off x="914400" y="25146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4" name="Shape 1014"/>
          <p:cNvSpPr txBox="1"/>
          <p:nvPr/>
        </p:nvSpPr>
        <p:spPr>
          <a:xfrm>
            <a:off x="6096000" y="25908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5" name="Shape 1015"/>
          <p:cNvSpPr txBox="1"/>
          <p:nvPr/>
        </p:nvSpPr>
        <p:spPr>
          <a:xfrm>
            <a:off x="6248400" y="3048000"/>
            <a:ext cx="2057400" cy="733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(goods/services)</a:t>
            </a:r>
          </a:p>
        </p:txBody>
      </p:sp>
      <p:sp>
        <p:nvSpPr>
          <p:cNvPr id="1016" name="Shape 1016"/>
          <p:cNvSpPr txBox="1"/>
          <p:nvPr/>
        </p:nvSpPr>
        <p:spPr>
          <a:xfrm>
            <a:off x="990600" y="2971800"/>
            <a:ext cx="2133599" cy="977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(land, labor, capital, entrepreneurs)</a:t>
            </a:r>
          </a:p>
        </p:txBody>
      </p:sp>
      <p:cxnSp>
        <p:nvCxnSpPr>
          <p:cNvPr id="1017" name="Shape 1017"/>
          <p:cNvCxnSpPr/>
          <p:nvPr/>
        </p:nvCxnSpPr>
        <p:spPr>
          <a:xfrm flipH="1">
            <a:off x="1523999" y="685800"/>
            <a:ext cx="1752600" cy="1676399"/>
          </a:xfrm>
          <a:prstGeom prst="curvedConnector3">
            <a:avLst>
              <a:gd name="adj1" fmla="val 21345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018" name="Shape 1018"/>
          <p:cNvCxnSpPr/>
          <p:nvPr/>
        </p:nvCxnSpPr>
        <p:spPr>
          <a:xfrm>
            <a:off x="1447800" y="4343400"/>
            <a:ext cx="1828800" cy="1371599"/>
          </a:xfrm>
          <a:prstGeom prst="curvedConnector3">
            <a:avLst>
              <a:gd name="adj1" fmla="val 50000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019" name="Shape 1019"/>
          <p:cNvCxnSpPr/>
          <p:nvPr/>
        </p:nvCxnSpPr>
        <p:spPr>
          <a:xfrm rot="10800000" flipH="1">
            <a:off x="6019800" y="4495799"/>
            <a:ext cx="2133599" cy="1447800"/>
          </a:xfrm>
          <a:prstGeom prst="curvedConnector3">
            <a:avLst>
              <a:gd name="adj1" fmla="val 22114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020" name="Shape 1020"/>
          <p:cNvCxnSpPr/>
          <p:nvPr/>
        </p:nvCxnSpPr>
        <p:spPr>
          <a:xfrm rot="10800000">
            <a:off x="6019800" y="685799"/>
            <a:ext cx="2209799" cy="1752600"/>
          </a:xfrm>
          <a:prstGeom prst="curvedConnector3">
            <a:avLst>
              <a:gd name="adj1" fmla="val -264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1021" name="Shape 1021"/>
          <p:cNvSpPr txBox="1"/>
          <p:nvPr/>
        </p:nvSpPr>
        <p:spPr>
          <a:xfrm>
            <a:off x="685800" y="1295400"/>
            <a:ext cx="9144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Get a job!</a:t>
            </a:r>
          </a:p>
        </p:txBody>
      </p:sp>
      <p:sp>
        <p:nvSpPr>
          <p:cNvPr id="1022" name="Shape 1022"/>
          <p:cNvSpPr txBox="1"/>
          <p:nvPr/>
        </p:nvSpPr>
        <p:spPr>
          <a:xfrm>
            <a:off x="1143000" y="5410200"/>
            <a:ext cx="838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Hire you!</a:t>
            </a:r>
          </a:p>
        </p:txBody>
      </p:sp>
      <p:sp>
        <p:nvSpPr>
          <p:cNvPr id="1023" name="Shape 1023"/>
          <p:cNvSpPr txBox="1"/>
          <p:nvPr/>
        </p:nvSpPr>
        <p:spPr>
          <a:xfrm>
            <a:off x="7848600" y="5562600"/>
            <a:ext cx="838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Make stuff!</a:t>
            </a:r>
          </a:p>
        </p:txBody>
      </p:sp>
      <p:sp>
        <p:nvSpPr>
          <p:cNvPr id="1024" name="Shape 1024"/>
          <p:cNvSpPr txBox="1"/>
          <p:nvPr/>
        </p:nvSpPr>
        <p:spPr>
          <a:xfrm>
            <a:off x="7620000" y="533400"/>
            <a:ext cx="11430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Buy stuff!</a:t>
            </a:r>
          </a:p>
        </p:txBody>
      </p:sp>
      <p:cxnSp>
        <p:nvCxnSpPr>
          <p:cNvPr id="1025" name="Shape 1025"/>
          <p:cNvCxnSpPr/>
          <p:nvPr/>
        </p:nvCxnSpPr>
        <p:spPr>
          <a:xfrm rot="10800000" flipH="1">
            <a:off x="2133600" y="1295399"/>
            <a:ext cx="1143000" cy="914400"/>
          </a:xfrm>
          <a:prstGeom prst="curvedConnector3">
            <a:avLst>
              <a:gd name="adj1" fmla="val -720"/>
            </a:avLst>
          </a:prstGeom>
          <a:noFill/>
          <a:ln w="571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026" name="Shape 1026"/>
          <p:cNvCxnSpPr/>
          <p:nvPr/>
        </p:nvCxnSpPr>
        <p:spPr>
          <a:xfrm>
            <a:off x="5943600" y="1219200"/>
            <a:ext cx="1828800" cy="1066799"/>
          </a:xfrm>
          <a:prstGeom prst="curvedConnector3">
            <a:avLst>
              <a:gd name="adj1" fmla="val 21600"/>
            </a:avLst>
          </a:prstGeom>
          <a:noFill/>
          <a:ln w="571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027" name="Shape 1027"/>
          <p:cNvCxnSpPr/>
          <p:nvPr/>
        </p:nvCxnSpPr>
        <p:spPr>
          <a:xfrm flipH="1">
            <a:off x="6019800" y="4572000"/>
            <a:ext cx="1600199" cy="990599"/>
          </a:xfrm>
          <a:prstGeom prst="curvedConnector3">
            <a:avLst>
              <a:gd name="adj1" fmla="val -558"/>
            </a:avLst>
          </a:prstGeom>
          <a:noFill/>
          <a:ln w="571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028" name="Shape 1028"/>
          <p:cNvCxnSpPr/>
          <p:nvPr/>
        </p:nvCxnSpPr>
        <p:spPr>
          <a:xfrm rot="10800000">
            <a:off x="1905000" y="4419599"/>
            <a:ext cx="1219199" cy="914400"/>
          </a:xfrm>
          <a:prstGeom prst="curvedConnector3">
            <a:avLst>
              <a:gd name="adj1" fmla="val 22134"/>
            </a:avLst>
          </a:prstGeom>
          <a:noFill/>
          <a:ln w="571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1029" name="Shape 1029"/>
          <p:cNvSpPr txBox="1"/>
          <p:nvPr/>
        </p:nvSpPr>
        <p:spPr>
          <a:xfrm>
            <a:off x="2286000" y="4495800"/>
            <a:ext cx="9144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Pay You! $</a:t>
            </a:r>
          </a:p>
        </p:txBody>
      </p:sp>
      <p:sp>
        <p:nvSpPr>
          <p:cNvPr id="1030" name="Shape 1030"/>
          <p:cNvSpPr txBox="1"/>
          <p:nvPr/>
        </p:nvSpPr>
        <p:spPr>
          <a:xfrm>
            <a:off x="2362200" y="1447800"/>
            <a:ext cx="10667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Get Paid! $</a:t>
            </a:r>
          </a:p>
        </p:txBody>
      </p:sp>
      <p:sp>
        <p:nvSpPr>
          <p:cNvPr id="1031" name="Shape 1031"/>
          <p:cNvSpPr txBox="1"/>
          <p:nvPr/>
        </p:nvSpPr>
        <p:spPr>
          <a:xfrm>
            <a:off x="6096000" y="1447800"/>
            <a:ext cx="12191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Spend $!</a:t>
            </a:r>
          </a:p>
        </p:txBody>
      </p:sp>
      <p:sp>
        <p:nvSpPr>
          <p:cNvPr id="1032" name="Shape 1032"/>
          <p:cNvSpPr txBox="1"/>
          <p:nvPr/>
        </p:nvSpPr>
        <p:spPr>
          <a:xfrm>
            <a:off x="6172200" y="4876800"/>
            <a:ext cx="1219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Revenue$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Shape 1037"/>
          <p:cNvSpPr txBox="1"/>
          <p:nvPr/>
        </p:nvSpPr>
        <p:spPr>
          <a:xfrm>
            <a:off x="3429000" y="4572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8" name="Shape 1038"/>
          <p:cNvSpPr txBox="1"/>
          <p:nvPr/>
        </p:nvSpPr>
        <p:spPr>
          <a:xfrm>
            <a:off x="3505200" y="45720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9" name="Shape 1039"/>
          <p:cNvSpPr txBox="1"/>
          <p:nvPr/>
        </p:nvSpPr>
        <p:spPr>
          <a:xfrm>
            <a:off x="3505200" y="9144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(Households)</a:t>
            </a:r>
          </a:p>
        </p:txBody>
      </p:sp>
      <p:sp>
        <p:nvSpPr>
          <p:cNvPr id="1040" name="Shape 1040"/>
          <p:cNvSpPr txBox="1"/>
          <p:nvPr/>
        </p:nvSpPr>
        <p:spPr>
          <a:xfrm>
            <a:off x="3581400" y="5029200"/>
            <a:ext cx="2209799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(Businesses)</a:t>
            </a:r>
          </a:p>
        </p:txBody>
      </p:sp>
      <p:sp>
        <p:nvSpPr>
          <p:cNvPr id="1041" name="Shape 1041"/>
          <p:cNvSpPr txBox="1"/>
          <p:nvPr/>
        </p:nvSpPr>
        <p:spPr>
          <a:xfrm>
            <a:off x="914400" y="25146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2" name="Shape 1042"/>
          <p:cNvSpPr txBox="1"/>
          <p:nvPr/>
        </p:nvSpPr>
        <p:spPr>
          <a:xfrm>
            <a:off x="6096000" y="2590800"/>
            <a:ext cx="2362200" cy="16763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3" name="Shape 1043"/>
          <p:cNvSpPr txBox="1"/>
          <p:nvPr/>
        </p:nvSpPr>
        <p:spPr>
          <a:xfrm>
            <a:off x="6248400" y="3048000"/>
            <a:ext cx="2057400" cy="733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(goods/services)</a:t>
            </a:r>
          </a:p>
        </p:txBody>
      </p:sp>
      <p:sp>
        <p:nvSpPr>
          <p:cNvPr id="1044" name="Shape 1044"/>
          <p:cNvSpPr txBox="1"/>
          <p:nvPr/>
        </p:nvSpPr>
        <p:spPr>
          <a:xfrm>
            <a:off x="990600" y="2971800"/>
            <a:ext cx="2133599" cy="977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Market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(land, labor, capital, entrepreneurs)</a:t>
            </a:r>
          </a:p>
        </p:txBody>
      </p:sp>
      <p:cxnSp>
        <p:nvCxnSpPr>
          <p:cNvPr id="1045" name="Shape 1045"/>
          <p:cNvCxnSpPr/>
          <p:nvPr/>
        </p:nvCxnSpPr>
        <p:spPr>
          <a:xfrm flipH="1">
            <a:off x="1523999" y="685800"/>
            <a:ext cx="1752600" cy="1676399"/>
          </a:xfrm>
          <a:prstGeom prst="curvedConnector3">
            <a:avLst>
              <a:gd name="adj1" fmla="val 21345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046" name="Shape 1046"/>
          <p:cNvCxnSpPr/>
          <p:nvPr/>
        </p:nvCxnSpPr>
        <p:spPr>
          <a:xfrm>
            <a:off x="1447800" y="4343400"/>
            <a:ext cx="1828800" cy="1371599"/>
          </a:xfrm>
          <a:prstGeom prst="curvedConnector3">
            <a:avLst>
              <a:gd name="adj1" fmla="val 50000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047" name="Shape 1047"/>
          <p:cNvCxnSpPr/>
          <p:nvPr/>
        </p:nvCxnSpPr>
        <p:spPr>
          <a:xfrm rot="10800000" flipH="1">
            <a:off x="6019800" y="4495799"/>
            <a:ext cx="2133599" cy="1447800"/>
          </a:xfrm>
          <a:prstGeom prst="curvedConnector3">
            <a:avLst>
              <a:gd name="adj1" fmla="val 22114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048" name="Shape 1048"/>
          <p:cNvCxnSpPr/>
          <p:nvPr/>
        </p:nvCxnSpPr>
        <p:spPr>
          <a:xfrm rot="10800000">
            <a:off x="6019800" y="685799"/>
            <a:ext cx="2209799" cy="1752600"/>
          </a:xfrm>
          <a:prstGeom prst="curvedConnector3">
            <a:avLst>
              <a:gd name="adj1" fmla="val -264"/>
            </a:avLst>
          </a:prstGeom>
          <a:noFill/>
          <a:ln w="57150" cap="flat" cmpd="sng">
            <a:solidFill>
              <a:srgbClr val="FF9900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1049" name="Shape 1049"/>
          <p:cNvSpPr txBox="1"/>
          <p:nvPr/>
        </p:nvSpPr>
        <p:spPr>
          <a:xfrm>
            <a:off x="685800" y="1295400"/>
            <a:ext cx="9144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Get a job!</a:t>
            </a:r>
          </a:p>
        </p:txBody>
      </p:sp>
      <p:sp>
        <p:nvSpPr>
          <p:cNvPr id="1050" name="Shape 1050"/>
          <p:cNvSpPr txBox="1"/>
          <p:nvPr/>
        </p:nvSpPr>
        <p:spPr>
          <a:xfrm>
            <a:off x="1143000" y="5410200"/>
            <a:ext cx="838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Hire you!</a:t>
            </a:r>
          </a:p>
        </p:txBody>
      </p:sp>
      <p:sp>
        <p:nvSpPr>
          <p:cNvPr id="1051" name="Shape 1051"/>
          <p:cNvSpPr txBox="1"/>
          <p:nvPr/>
        </p:nvSpPr>
        <p:spPr>
          <a:xfrm>
            <a:off x="7848600" y="5562600"/>
            <a:ext cx="838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Make stuff!</a:t>
            </a:r>
          </a:p>
        </p:txBody>
      </p:sp>
      <p:sp>
        <p:nvSpPr>
          <p:cNvPr id="1052" name="Shape 1052"/>
          <p:cNvSpPr txBox="1"/>
          <p:nvPr/>
        </p:nvSpPr>
        <p:spPr>
          <a:xfrm>
            <a:off x="7620000" y="533400"/>
            <a:ext cx="11430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Buy stuff!</a:t>
            </a:r>
          </a:p>
        </p:txBody>
      </p:sp>
      <p:cxnSp>
        <p:nvCxnSpPr>
          <p:cNvPr id="1053" name="Shape 1053"/>
          <p:cNvCxnSpPr/>
          <p:nvPr/>
        </p:nvCxnSpPr>
        <p:spPr>
          <a:xfrm rot="10800000" flipH="1">
            <a:off x="2133600" y="1295399"/>
            <a:ext cx="1143000" cy="914400"/>
          </a:xfrm>
          <a:prstGeom prst="curvedConnector3">
            <a:avLst>
              <a:gd name="adj1" fmla="val -720"/>
            </a:avLst>
          </a:prstGeom>
          <a:noFill/>
          <a:ln w="571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054" name="Shape 1054"/>
          <p:cNvCxnSpPr/>
          <p:nvPr/>
        </p:nvCxnSpPr>
        <p:spPr>
          <a:xfrm>
            <a:off x="5943600" y="1219200"/>
            <a:ext cx="1828800" cy="1066799"/>
          </a:xfrm>
          <a:prstGeom prst="curvedConnector3">
            <a:avLst>
              <a:gd name="adj1" fmla="val 21600"/>
            </a:avLst>
          </a:prstGeom>
          <a:noFill/>
          <a:ln w="571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055" name="Shape 1055"/>
          <p:cNvCxnSpPr/>
          <p:nvPr/>
        </p:nvCxnSpPr>
        <p:spPr>
          <a:xfrm flipH="1">
            <a:off x="6019800" y="4572000"/>
            <a:ext cx="1600199" cy="990599"/>
          </a:xfrm>
          <a:prstGeom prst="curvedConnector3">
            <a:avLst>
              <a:gd name="adj1" fmla="val -558"/>
            </a:avLst>
          </a:prstGeom>
          <a:noFill/>
          <a:ln w="571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lg" len="lg"/>
          </a:ln>
        </p:spPr>
      </p:cxnSp>
      <p:cxnSp>
        <p:nvCxnSpPr>
          <p:cNvPr id="1056" name="Shape 1056"/>
          <p:cNvCxnSpPr/>
          <p:nvPr/>
        </p:nvCxnSpPr>
        <p:spPr>
          <a:xfrm rot="10800000">
            <a:off x="1905000" y="4419599"/>
            <a:ext cx="1219199" cy="914400"/>
          </a:xfrm>
          <a:prstGeom prst="curvedConnector3">
            <a:avLst>
              <a:gd name="adj1" fmla="val 22134"/>
            </a:avLst>
          </a:prstGeom>
          <a:noFill/>
          <a:ln w="5715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lg" len="lg"/>
          </a:ln>
        </p:spPr>
      </p:cxnSp>
      <p:sp>
        <p:nvSpPr>
          <p:cNvPr id="1057" name="Shape 1057"/>
          <p:cNvSpPr txBox="1"/>
          <p:nvPr/>
        </p:nvSpPr>
        <p:spPr>
          <a:xfrm>
            <a:off x="2286000" y="4495800"/>
            <a:ext cx="91440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Pay You! $</a:t>
            </a:r>
          </a:p>
        </p:txBody>
      </p:sp>
      <p:sp>
        <p:nvSpPr>
          <p:cNvPr id="1058" name="Shape 1058"/>
          <p:cNvSpPr txBox="1"/>
          <p:nvPr/>
        </p:nvSpPr>
        <p:spPr>
          <a:xfrm>
            <a:off x="2362200" y="1447800"/>
            <a:ext cx="10667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Get Paid! $</a:t>
            </a:r>
          </a:p>
        </p:txBody>
      </p:sp>
      <p:sp>
        <p:nvSpPr>
          <p:cNvPr id="1059" name="Shape 1059"/>
          <p:cNvSpPr txBox="1"/>
          <p:nvPr/>
        </p:nvSpPr>
        <p:spPr>
          <a:xfrm>
            <a:off x="6096000" y="1447800"/>
            <a:ext cx="12191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Spend $!</a:t>
            </a:r>
          </a:p>
        </p:txBody>
      </p:sp>
      <p:sp>
        <p:nvSpPr>
          <p:cNvPr id="1060" name="Shape 1060"/>
          <p:cNvSpPr txBox="1"/>
          <p:nvPr/>
        </p:nvSpPr>
        <p:spPr>
          <a:xfrm>
            <a:off x="6172200" y="4876800"/>
            <a:ext cx="1219199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Revenue$</a:t>
            </a:r>
          </a:p>
        </p:txBody>
      </p:sp>
      <p:sp>
        <p:nvSpPr>
          <p:cNvPr id="1061" name="Shape 1061"/>
          <p:cNvSpPr txBox="1"/>
          <p:nvPr/>
        </p:nvSpPr>
        <p:spPr>
          <a:xfrm>
            <a:off x="3581400" y="2667000"/>
            <a:ext cx="2209799" cy="14652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All parts of the circular flow diagram are dependent on all other parts!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Shape 10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278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8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br>
              <a:rPr lang="en-US" sz="8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is a model?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miniature representation of a thing, with the several parts in due proportion; sometimes, a facsimile of the same size.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Something intended to serve, or that may serve, as a pattern of something to be made; a material representation or embodiment of an ideal; sometimes, a drawing; a plan; as, the clay model of a sculpture; the inventor's model of a machine.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Anything which serves, or may serve, as an example for imitation; as, a government formed on the model of the American constitution; a model of eloquence, virtue, or behavior.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by which a thing is to be measured; standard.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copy, or resemblance, more or less exact.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533400" y="838200"/>
            <a:ext cx="8153399" cy="5029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6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6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6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Production </a:t>
            </a:r>
            <a:br>
              <a:rPr lang="en-US" sz="6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6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Possibilities</a:t>
            </a:r>
            <a:br>
              <a:rPr lang="en-US" sz="6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6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Frontiers</a:t>
            </a:r>
            <a:br>
              <a:rPr lang="en-US" sz="6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66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Shape 116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7" name="Shape 117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8" name="Shape 118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19" name="Shape 119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2286000" y="13716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7" name="Shape 127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8" name="Shape 128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9" name="Shape 129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30" name="Shape 130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2819400" y="6858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28600" y="685800"/>
            <a:ext cx="2514599" cy="22923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Scarcity</a:t>
            </a:r>
            <a:r>
              <a:rPr lang="en-US" sz="16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– unlimited wants, limited resources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none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 strike="noStrike" cap="none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2743200" y="2438400"/>
            <a:ext cx="685799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6781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137" name="Shape 137"/>
          <p:cNvSpPr/>
          <p:nvPr/>
        </p:nvSpPr>
        <p:spPr>
          <a:xfrm>
            <a:off x="3200400" y="25146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6858000" y="54102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9" name="Shape 139"/>
          <p:cNvCxnSpPr/>
          <p:nvPr/>
        </p:nvCxnSpPr>
        <p:spPr>
          <a:xfrm>
            <a:off x="3352800" y="2590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0" name="Shape 140"/>
          <p:cNvCxnSpPr/>
          <p:nvPr/>
        </p:nvCxnSpPr>
        <p:spPr>
          <a:xfrm>
            <a:off x="5105400" y="3048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41" name="Shape 141"/>
          <p:cNvSpPr txBox="1"/>
          <p:nvPr/>
        </p:nvSpPr>
        <p:spPr>
          <a:xfrm>
            <a:off x="5334000" y="3429000"/>
            <a:ext cx="762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" name="Shape 146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7" name="Shape 147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8" name="Shape 148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49" name="Shape 149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2819400" y="6858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228600" y="685800"/>
            <a:ext cx="2514599" cy="22923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Scarcity</a:t>
            </a:r>
            <a:r>
              <a:rPr lang="en-US" sz="16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– unlimited wants, limited resources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none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 strike="noStrike" cap="none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2743200" y="2438400"/>
            <a:ext cx="685799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6781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156" name="Shape 156"/>
          <p:cNvSpPr/>
          <p:nvPr/>
        </p:nvSpPr>
        <p:spPr>
          <a:xfrm>
            <a:off x="3200400" y="25146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6858000" y="54102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8" name="Shape 158"/>
          <p:cNvCxnSpPr/>
          <p:nvPr/>
        </p:nvCxnSpPr>
        <p:spPr>
          <a:xfrm>
            <a:off x="3352800" y="2590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9" name="Shape 159"/>
          <p:cNvCxnSpPr/>
          <p:nvPr/>
        </p:nvCxnSpPr>
        <p:spPr>
          <a:xfrm>
            <a:off x="3352800" y="2590800"/>
            <a:ext cx="3635399" cy="28416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0" name="Shape 160"/>
          <p:cNvCxnSpPr/>
          <p:nvPr/>
        </p:nvCxnSpPr>
        <p:spPr>
          <a:xfrm>
            <a:off x="5105400" y="3048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61" name="Shape 161"/>
          <p:cNvSpPr txBox="1"/>
          <p:nvPr/>
        </p:nvSpPr>
        <p:spPr>
          <a:xfrm>
            <a:off x="5334000" y="3429000"/>
            <a:ext cx="7620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Shape 166"/>
          <p:cNvCxnSpPr/>
          <p:nvPr/>
        </p:nvCxnSpPr>
        <p:spPr>
          <a:xfrm>
            <a:off x="1981200" y="1447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7" name="Shape 167"/>
          <p:cNvCxnSpPr/>
          <p:nvPr/>
        </p:nvCxnSpPr>
        <p:spPr>
          <a:xfrm>
            <a:off x="3276600" y="14478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8" name="Shape 168"/>
          <p:cNvCxnSpPr/>
          <p:nvPr/>
        </p:nvCxnSpPr>
        <p:spPr>
          <a:xfrm>
            <a:off x="3276600" y="5486400"/>
            <a:ext cx="4800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69" name="Shape 169"/>
          <p:cNvSpPr txBox="1"/>
          <p:nvPr/>
        </p:nvSpPr>
        <p:spPr>
          <a:xfrm>
            <a:off x="3733800" y="609600"/>
            <a:ext cx="4953000" cy="779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Possibilities Frontier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(PPF/PPC)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2286000" y="1371600"/>
            <a:ext cx="9144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 txBox="1"/>
          <p:nvPr/>
        </p:nvSpPr>
        <p:spPr>
          <a:xfrm>
            <a:off x="8077200" y="54102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 Goods (Robots)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2819400" y="685800"/>
            <a:ext cx="1066799" cy="730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Consumer Goods (Pizza)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228600" y="685800"/>
            <a:ext cx="2514599" cy="2170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ial"/>
              <a:buChar char="•"/>
            </a:pPr>
            <a:r>
              <a:rPr lang="en-US" sz="1600" b="1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Scarcity</a:t>
            </a:r>
            <a:r>
              <a:rPr lang="en-US" sz="1600" b="1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– unlimited wants, limited resources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16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Opportunity costs and trade-offs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sng">
              <a:solidFill>
                <a:srgbClr val="F31F0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x="2743200" y="2438400"/>
            <a:ext cx="685799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6781800" y="5562600"/>
            <a:ext cx="457200" cy="30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1400" b="0" i="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</a:p>
        </p:txBody>
      </p:sp>
      <p:sp>
        <p:nvSpPr>
          <p:cNvPr id="176" name="Shape 176"/>
          <p:cNvSpPr/>
          <p:nvPr/>
        </p:nvSpPr>
        <p:spPr>
          <a:xfrm>
            <a:off x="3200400" y="25146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Shape 177"/>
          <p:cNvSpPr/>
          <p:nvPr/>
        </p:nvSpPr>
        <p:spPr>
          <a:xfrm>
            <a:off x="6858000" y="5410200"/>
            <a:ext cx="152399" cy="152399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Shape 178"/>
          <p:cNvCxnSpPr/>
          <p:nvPr/>
        </p:nvCxnSpPr>
        <p:spPr>
          <a:xfrm>
            <a:off x="3352800" y="25908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9" name="Shape 179"/>
          <p:cNvCxnSpPr/>
          <p:nvPr/>
        </p:nvCxnSpPr>
        <p:spPr>
          <a:xfrm>
            <a:off x="3352800" y="2590800"/>
            <a:ext cx="3635399" cy="28416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80" name="Shape 180"/>
          <p:cNvSpPr/>
          <p:nvPr/>
        </p:nvSpPr>
        <p:spPr>
          <a:xfrm>
            <a:off x="5029200" y="29718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/>
          <p:nvPr/>
        </p:nvSpPr>
        <p:spPr>
          <a:xfrm flipH="1">
            <a:off x="6324600" y="3962400"/>
            <a:ext cx="152399" cy="152399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Shape 182"/>
          <p:cNvCxnSpPr/>
          <p:nvPr/>
        </p:nvCxnSpPr>
        <p:spPr>
          <a:xfrm>
            <a:off x="5105400" y="30480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83" name="Shape 183"/>
          <p:cNvCxnSpPr/>
          <p:nvPr/>
        </p:nvCxnSpPr>
        <p:spPr>
          <a:xfrm rot="10800000">
            <a:off x="5029200" y="2971800"/>
            <a:ext cx="761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84" name="Shape 184"/>
          <p:cNvSpPr txBox="1"/>
          <p:nvPr/>
        </p:nvSpPr>
        <p:spPr>
          <a:xfrm>
            <a:off x="5105400" y="26670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6477000" y="3657600"/>
            <a:ext cx="323850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6629400" y="36576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152400" y="5638800"/>
            <a:ext cx="4572000" cy="3365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1915</Words>
  <Application>Microsoft Office PowerPoint</Application>
  <PresentationFormat>On-screen Show (4:3)</PresentationFormat>
  <Paragraphs>524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Arial</vt:lpstr>
      <vt:lpstr>Default Design</vt:lpstr>
      <vt:lpstr>PowerPoint Presentation</vt:lpstr>
      <vt:lpstr>PowerPoint Presentation</vt:lpstr>
      <vt:lpstr>PowerPoint Presentation</vt:lpstr>
      <vt:lpstr>What is a model?</vt:lpstr>
      <vt:lpstr> Production  Possibilities Frontiers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Circular Flow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Thomas_Arredondo</dc:creator>
  <cp:lastModifiedBy>Thomas_Arredondo</cp:lastModifiedBy>
  <cp:revision>1</cp:revision>
  <dcterms:modified xsi:type="dcterms:W3CDTF">2017-09-08T21:05:55Z</dcterms:modified>
</cp:coreProperties>
</file>