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Federo" panose="020B0604020202020204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17F0030-1104-4C9B-85B2-23CAB8CA681E}">
  <a:tblStyle styleId="{C17F0030-1104-4C9B-85B2-23CAB8CA681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32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762000" y="304800"/>
            <a:ext cx="7620000" cy="1938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lang="en-US" sz="6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Sources of Government Revenue</a:t>
            </a:r>
            <a:endParaRPr/>
          </a:p>
        </p:txBody>
      </p:sp>
      <p:sp>
        <p:nvSpPr>
          <p:cNvPr id="85" name="Google Shape;85;p13"/>
          <p:cNvSpPr txBox="1"/>
          <p:nvPr/>
        </p:nvSpPr>
        <p:spPr>
          <a:xfrm>
            <a:off x="917575" y="2590800"/>
            <a:ext cx="7467600" cy="4616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Essential Question:  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Who and what should be taxed, and how should governments spend tax money?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Learning Target:  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Evaluate the economic impact of taxes on consumer and producer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Establish the criteria of effective taxes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Compare and contrast the principles of taxation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Identify types of taxes at the local, state and national level.  </a:t>
            </a: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/>
          <p:nvPr/>
        </p:nvSpPr>
        <p:spPr>
          <a:xfrm>
            <a:off x="533400" y="762000"/>
            <a:ext cx="7924800" cy="98425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lang="en-US" sz="40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Success Criteria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2"/>
          <p:cNvSpPr txBox="1"/>
          <p:nvPr/>
        </p:nvSpPr>
        <p:spPr>
          <a:xfrm>
            <a:off x="685800" y="1981200"/>
            <a:ext cx="7772400" cy="4954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identify the purpose of taxes.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explain and give examples of proportional, progressive and regressive taxes.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explain the economic impact of taxes on producers and consumers.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explain and give examples of the benefit and ability-to-pay principles of taxation.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identify the criteria for a good tax, and evaluate various taxes using those criteria.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identify individual income taxes, excise taxes, business taxes, FICA, and other federal taxes.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distinguish between gross and net pay on a pay stub, and calculate various taxes.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evaluate the tax rates of different groups of people.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 txBox="1"/>
          <p:nvPr/>
        </p:nvSpPr>
        <p:spPr>
          <a:xfrm>
            <a:off x="1066800" y="1752600"/>
            <a:ext cx="7086600" cy="4192587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Imagine that you are an elected official who wants 	to increase tax revenues. Which tax would you 	raise?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lang="en-US" sz="2400" b="0" i="0" u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Individual Income Tax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Calibri"/>
              <a:buNone/>
            </a:pPr>
            <a:r>
              <a:rPr lang="en-US" sz="2400" b="0" i="0" u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			Corporate Income Tax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Calibri"/>
              <a:buNone/>
            </a:pPr>
            <a:r>
              <a:rPr lang="en-US" sz="2400" b="0" i="0" u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			Sales Taxes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Calibri"/>
              <a:buNone/>
            </a:pPr>
            <a:r>
              <a:rPr lang="en-US" sz="2400" b="0" i="0" u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			Property Taxes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Calibri"/>
              <a:buNone/>
            </a:pPr>
            <a:r>
              <a:rPr lang="en-US" sz="2400" b="0" i="0" u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			Other (explain)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>
              <a:solidFill>
                <a:srgbClr val="376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did you choose the tax you did? Explain.</a:t>
            </a: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wish to be re-elected!  Who did you harm the most with your choice, and how will you convince them that it was the best choice?</a:t>
            </a:r>
            <a:endParaRPr/>
          </a:p>
        </p:txBody>
      </p:sp>
      <p:sp>
        <p:nvSpPr>
          <p:cNvPr id="152" name="Google Shape;152;p23"/>
          <p:cNvSpPr txBox="1"/>
          <p:nvPr/>
        </p:nvSpPr>
        <p:spPr>
          <a:xfrm>
            <a:off x="0" y="381000"/>
            <a:ext cx="914400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TEST QUESTION! 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lang="en-US" sz="28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Prepare for the following essay question on the test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ctrTitle"/>
          </p:nvPr>
        </p:nvSpPr>
        <p:spPr>
          <a:xfrm>
            <a:off x="838200" y="2819400"/>
            <a:ext cx="7391400" cy="1317625"/>
          </a:xfrm>
          <a:prstGeom prst="rect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Federo"/>
              <a:buNone/>
            </a:pPr>
            <a:r>
              <a:rPr lang="en-US" sz="2900" b="1" i="0" u="none" strike="noStrike" cap="none">
                <a:solidFill>
                  <a:srgbClr val="FF0000"/>
                </a:solidFill>
                <a:latin typeface="Federo"/>
                <a:ea typeface="Federo"/>
                <a:cs typeface="Federo"/>
                <a:sym typeface="Federo"/>
              </a:rPr>
              <a:t>Taxes are the single most important way of raising revenue for the government</a:t>
            </a:r>
            <a:endParaRPr/>
          </a:p>
        </p:txBody>
      </p:sp>
      <p:sp>
        <p:nvSpPr>
          <p:cNvPr id="91" name="Google Shape;91;p14"/>
          <p:cNvSpPr txBox="1"/>
          <p:nvPr/>
        </p:nvSpPr>
        <p:spPr>
          <a:xfrm>
            <a:off x="152400" y="228600"/>
            <a:ext cx="4267200" cy="2308225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Calibri"/>
              <a:buNone/>
            </a:pPr>
            <a:r>
              <a:rPr lang="en-US" sz="1800" b="1" i="0" u="none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Types of Taxes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lang="en-US" sz="1600" b="0" i="0" u="sng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Proportional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Directly related to value of item taxed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Property taxes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lang="en-US" sz="1600" b="0" i="0" u="sng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Progressive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en-US" sz="1600" b="0" i="0" u="sng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Regressive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Income goes up…		income goes up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Tax rate goes up		% of income paid                  	     	     	            in tax goes down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Federal income tax		sales tax, FICA</a:t>
            </a:r>
            <a:endParaRPr/>
          </a:p>
        </p:txBody>
      </p:sp>
      <p:sp>
        <p:nvSpPr>
          <p:cNvPr id="92" name="Google Shape;92;p14"/>
          <p:cNvSpPr txBox="1"/>
          <p:nvPr/>
        </p:nvSpPr>
        <p:spPr>
          <a:xfrm>
            <a:off x="4724400" y="228600"/>
            <a:ext cx="4267200" cy="22860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Calibri"/>
              <a:buNone/>
            </a:pPr>
            <a:r>
              <a:rPr lang="en-US" sz="1800" b="1" i="0" u="none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Economic Impact of Taxes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lang="en-US" sz="1600" b="0" i="0" u="sng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On Producers: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      	</a:t>
            </a:r>
            <a:r>
              <a:rPr lang="en-US" sz="1600" b="0" i="0" u="sng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On Consumers: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Increased production costs      Taxes effect incentives to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price.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	save, invest and work. </a:t>
            </a:r>
            <a:endParaRPr/>
          </a:p>
          <a:p>
            <a:pPr marL="91440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         which effects resour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        		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llocation</a:t>
            </a:r>
            <a:r>
              <a:rPr lang="en-US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93" name="Google Shape;93;p14"/>
          <p:cNvSpPr txBox="1"/>
          <p:nvPr/>
        </p:nvSpPr>
        <p:spPr>
          <a:xfrm>
            <a:off x="152400" y="4343400"/>
            <a:ext cx="4114800" cy="2246312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Calibri"/>
              <a:buNone/>
            </a:pPr>
            <a:r>
              <a:rPr lang="en-US" sz="1800" b="1" i="0" u="none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Principles of Taxation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lang="en-US" sz="1600" b="0" i="0" u="sng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Benefit Principle</a:t>
            </a:r>
            <a:r>
              <a:rPr lang="en-US" sz="16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1600" b="0" i="0" u="sng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Ability-to-Pay Principle</a:t>
            </a:r>
            <a:endParaRPr sz="16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Tax amount is	  Those who make more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proportional to 	      money should pay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benefit.	         more in taxes.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6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Tolls, gas tax and          Progressive income tax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6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sales tax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</p:txBody>
      </p:sp>
      <p:sp>
        <p:nvSpPr>
          <p:cNvPr id="94" name="Google Shape;94;p14"/>
          <p:cNvSpPr txBox="1"/>
          <p:nvPr/>
        </p:nvSpPr>
        <p:spPr>
          <a:xfrm>
            <a:off x="4724400" y="4343400"/>
            <a:ext cx="4267200" cy="2262187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Calibri"/>
              <a:buNone/>
            </a:pPr>
            <a:r>
              <a:rPr lang="en-US" sz="1800" b="1" i="0" u="none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Criteria for Effective Taxes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en-US" sz="1400" b="0" i="0" u="sng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Equity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1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       </a:t>
            </a:r>
            <a:r>
              <a:rPr lang="en-US" sz="1400" b="0" i="0" u="sng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Efficiency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1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r>
              <a:rPr lang="en-US" sz="1400" b="0" i="0" u="sng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Simplicity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Fairness           Easily Administered     Easily Understood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fair?             </a:t>
            </a:r>
            <a:r>
              <a:rPr lang="en-US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Payroll, sales                sales tax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LOOPHOLES!             </a:t>
            </a:r>
            <a:r>
              <a:rPr lang="en-US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Income, tolls                income tax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Serves it’s purpose                                        </a:t>
            </a:r>
            <a:r>
              <a:rPr lang="en-US" sz="1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/>
        </p:nvSpPr>
        <p:spPr>
          <a:xfrm>
            <a:off x="228600" y="1295400"/>
            <a:ext cx="8763000" cy="3970337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Economic Impact of Taxes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Calibri"/>
              <a:buNone/>
            </a:pPr>
            <a:r>
              <a:rPr lang="en-US" sz="3200" b="0" i="0" u="sng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On Producers:</a:t>
            </a:r>
            <a:r>
              <a:rPr lang="en-US" sz="3200" b="0" i="0" u="none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	                  </a:t>
            </a:r>
            <a:r>
              <a:rPr lang="en-US" sz="3200" b="0" i="0" u="sng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On Consumers: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Increased production costs      Taxes effect incentives to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price. (Increased S)    save, invest and work.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*If demand is elastic, 	         which effects resource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Producer bears burden	         allocation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Fiscal Policy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demand is inelastic,	         manipulates taxes to try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Consumer bears burden	         and fix economic problems.</a:t>
            </a:r>
            <a:endParaRPr/>
          </a:p>
        </p:txBody>
      </p:sp>
      <p:sp>
        <p:nvSpPr>
          <p:cNvPr id="100" name="Google Shape;100;p15"/>
          <p:cNvSpPr txBox="1"/>
          <p:nvPr/>
        </p:nvSpPr>
        <p:spPr>
          <a:xfrm>
            <a:off x="762000" y="228600"/>
            <a:ext cx="76200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lang="en-US" sz="4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Who pays taxes?</a:t>
            </a:r>
            <a:endParaRPr/>
          </a:p>
        </p:txBody>
      </p:sp>
      <p:sp>
        <p:nvSpPr>
          <p:cNvPr id="101" name="Google Shape;101;p15"/>
          <p:cNvSpPr txBox="1"/>
          <p:nvPr/>
        </p:nvSpPr>
        <p:spPr>
          <a:xfrm>
            <a:off x="381000" y="5486400"/>
            <a:ext cx="8458200" cy="1077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Calibri"/>
              <a:buNone/>
            </a:pPr>
            <a:r>
              <a:rPr lang="en-US" sz="3200" b="0" i="0" u="none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“The one who pays the tax is not always the one who bears the burden of the tax.”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/>
        </p:nvSpPr>
        <p:spPr>
          <a:xfrm>
            <a:off x="304800" y="1600200"/>
            <a:ext cx="8458200" cy="4862512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Principles of Taxation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Calibri"/>
              <a:buNone/>
            </a:pPr>
            <a:r>
              <a:rPr lang="en-US" sz="3600" b="0" i="0" u="sng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Benefit Principle</a:t>
            </a:r>
            <a:r>
              <a:rPr lang="en-US" sz="3600" b="0" i="0" u="none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3600" b="0" i="0" u="sng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Ability-to-Pay Principle</a:t>
            </a:r>
            <a:endParaRPr sz="3600" b="0" i="0" u="none" strike="noStrike" cap="none">
              <a:solidFill>
                <a:srgbClr val="376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Tax amount is	  Those who make more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proportional to 	      money should pay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benefit.	                  more in taxes.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6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Tolls, gas tax and        Progressive taxes on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6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sales tax                  individual income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*Problems</a:t>
            </a:r>
            <a:r>
              <a:rPr lang="en-US" sz="36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</p:txBody>
      </p:sp>
      <p:sp>
        <p:nvSpPr>
          <p:cNvPr id="107" name="Google Shape;107;p16"/>
          <p:cNvSpPr txBox="1"/>
          <p:nvPr/>
        </p:nvSpPr>
        <p:spPr>
          <a:xfrm>
            <a:off x="1676400" y="533400"/>
            <a:ext cx="6019800" cy="769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lang="en-US" sz="4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Who SHOULD pay a tax?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/>
        </p:nvSpPr>
        <p:spPr>
          <a:xfrm>
            <a:off x="685800" y="2133600"/>
            <a:ext cx="7772400" cy="3754437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Criteria for Effective Taxes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lang="en-US" sz="2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en-US" sz="2400" b="0" i="0" u="sng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Equity</a:t>
            </a:r>
            <a:r>
              <a:rPr lang="en-US" sz="2400" b="0" i="0" u="none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	              </a:t>
            </a:r>
            <a:r>
              <a:rPr lang="en-US" sz="2400" b="0" i="0" u="sng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Efficiency</a:t>
            </a:r>
            <a:r>
              <a:rPr lang="en-US" sz="2400" b="0" i="0" u="none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	                </a:t>
            </a:r>
            <a:r>
              <a:rPr lang="en-US" sz="2400" b="0" i="0" u="sng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Simplicity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Fairness             Easily Administered           Easily Understood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fair?              </a:t>
            </a:r>
            <a:r>
              <a:rPr lang="en-US"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Payroll, sales                       sales tax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LOOPHOLES!             </a:t>
            </a:r>
            <a:r>
              <a:rPr lang="en-US"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Income, tolls                     income tax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Serves it’s purpose                 VAT tax??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raises more money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than it costs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1991 tax on private aircraft                                                                          </a:t>
            </a:r>
            <a:endParaRPr/>
          </a:p>
        </p:txBody>
      </p:sp>
      <p:sp>
        <p:nvSpPr>
          <p:cNvPr id="113" name="Google Shape;113;p17"/>
          <p:cNvSpPr txBox="1"/>
          <p:nvPr/>
        </p:nvSpPr>
        <p:spPr>
          <a:xfrm>
            <a:off x="1676400" y="762000"/>
            <a:ext cx="586740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lang="en-US" sz="5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is a good tax?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/>
        </p:nvSpPr>
        <p:spPr>
          <a:xfrm>
            <a:off x="533400" y="762000"/>
            <a:ext cx="7924800" cy="52324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Types of Taxes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Calibri"/>
              <a:buNone/>
            </a:pPr>
            <a:r>
              <a:rPr lang="en-US" sz="3600" b="0" i="0" u="sng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Proportional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Directly related to value of item taxed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Property taxes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Calibri"/>
              <a:buNone/>
            </a:pPr>
            <a:r>
              <a:rPr lang="en-US" sz="3600" b="0" i="0" u="sng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Progressive</a:t>
            </a:r>
            <a:r>
              <a:rPr lang="en-US" sz="36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en-US" sz="3600" b="0" i="0" u="sng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Regressive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Income goes up…        income goes up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Tax rate goes up	       % of income paid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lang="en-US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Federal income tax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in tax goes down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                              sales tax, FICA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381000"/>
            <a:ext cx="8694737" cy="62880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/>
        </p:nvSpPr>
        <p:spPr>
          <a:xfrm>
            <a:off x="152400" y="152400"/>
            <a:ext cx="541020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Taxes you need to know:</a:t>
            </a:r>
            <a:endParaRPr/>
          </a:p>
        </p:txBody>
      </p:sp>
      <p:sp>
        <p:nvSpPr>
          <p:cNvPr id="129" name="Google Shape;129;p20"/>
          <p:cNvSpPr txBox="1"/>
          <p:nvPr/>
        </p:nvSpPr>
        <p:spPr>
          <a:xfrm>
            <a:off x="3200400" y="1066800"/>
            <a:ext cx="2133600" cy="2554287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Calibri"/>
              <a:buNone/>
            </a:pPr>
            <a:r>
              <a:rPr lang="en-US" sz="1800" b="1" i="0" u="sng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Excise tax: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Designed to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influence behavior “Sin Taxes”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Socially undesireable items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Tobacco, alcohol, gasoline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to raise revenue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Luxury tax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Furs, jewelry, yachts</a:t>
            </a:r>
            <a:endParaRPr/>
          </a:p>
        </p:txBody>
      </p:sp>
      <p:sp>
        <p:nvSpPr>
          <p:cNvPr id="130" name="Google Shape;130;p20"/>
          <p:cNvSpPr txBox="1"/>
          <p:nvPr/>
        </p:nvSpPr>
        <p:spPr>
          <a:xfrm>
            <a:off x="381000" y="1447800"/>
            <a:ext cx="2438400" cy="4924425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Calibri"/>
              <a:buNone/>
            </a:pPr>
            <a:r>
              <a:rPr lang="en-US" sz="1800" b="1" i="0" u="sng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Individual Income Tax: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Tax on individual, personal earnings authorized by the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r>
              <a:rPr lang="en-US" sz="16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Amendment in 1913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6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48% of Federal Revenue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0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Automatically deducted from paycheck, paid by employers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(Payroll deduction)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Calibri"/>
              <a:buNone/>
            </a:pPr>
            <a:r>
              <a:rPr lang="en-US" sz="1600" b="0" i="0" u="none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Tax brackets: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Range from 10% - 35%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Calibri"/>
              <a:buNone/>
            </a:pPr>
            <a:r>
              <a:rPr lang="en-US" sz="1600" b="1" i="0" u="none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Tax Returns?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Due by April 15</a:t>
            </a:r>
            <a:r>
              <a:rPr lang="en-US" sz="16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each year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Summarizes annual income and tax payments (what was paid, what is owed)</a:t>
            </a:r>
            <a:endParaRPr/>
          </a:p>
        </p:txBody>
      </p:sp>
      <p:sp>
        <p:nvSpPr>
          <p:cNvPr id="131" name="Google Shape;131;p20"/>
          <p:cNvSpPr txBox="1"/>
          <p:nvPr/>
        </p:nvSpPr>
        <p:spPr>
          <a:xfrm>
            <a:off x="3505200" y="4191000"/>
            <a:ext cx="4800600" cy="2308225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Calibri"/>
              <a:buNone/>
            </a:pPr>
            <a:r>
              <a:rPr lang="en-US" sz="1800" b="1" i="0" u="sng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FICA: Federal Insurance Contributions Account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Sometimes called “Payroll Tax”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Pays for Social Security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(6.2% of income, paid by both you and your employer, capped at $106,000)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Pays for Medicare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(1.45%, of income, paid by both you and employer, no income cap)</a:t>
            </a:r>
            <a:endParaRPr/>
          </a:p>
        </p:txBody>
      </p:sp>
      <p:sp>
        <p:nvSpPr>
          <p:cNvPr id="132" name="Google Shape;132;p20"/>
          <p:cNvSpPr txBox="1"/>
          <p:nvPr/>
        </p:nvSpPr>
        <p:spPr>
          <a:xfrm>
            <a:off x="6019800" y="228600"/>
            <a:ext cx="2590800" cy="1970087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Calibri"/>
              <a:buNone/>
            </a:pPr>
            <a:r>
              <a:rPr lang="en-US" sz="1800" b="1" i="0" u="none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Corporate Income Tax: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Corporations pay taxes as separate, legal entities.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file a tax return.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Pay rates of 15%-35%.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6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 that corporate profits are taxed twice!</a:t>
            </a:r>
            <a:endParaRPr/>
          </a:p>
        </p:txBody>
      </p:sp>
      <p:sp>
        <p:nvSpPr>
          <p:cNvPr id="133" name="Google Shape;133;p20"/>
          <p:cNvSpPr txBox="1"/>
          <p:nvPr/>
        </p:nvSpPr>
        <p:spPr>
          <a:xfrm>
            <a:off x="5715000" y="2514600"/>
            <a:ext cx="3200400" cy="1354137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Calibri"/>
              <a:buNone/>
            </a:pPr>
            <a:r>
              <a:rPr lang="en-US" sz="1800" b="1" i="0" u="sng" strike="noStrike" cap="non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Other Federal Taxes: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Estate – “Death Tax”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Gift Tax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Customs duties / Tariffs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 Fees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Google Shape;138;p21"/>
          <p:cNvGraphicFramePr/>
          <p:nvPr/>
        </p:nvGraphicFramePr>
        <p:xfrm>
          <a:off x="914400" y="1600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{C17F0030-1104-4C9B-85B2-23CAB8CA681E}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Tax Bracket</a:t>
                      </a:r>
                      <a:endParaRPr/>
                    </a:p>
                  </a:txBody>
                  <a:tcPr marL="82950" marR="82950" marT="41475" marB="41475" anchor="ctr">
                    <a:solidFill>
                      <a:srgbClr val="0E5C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Single</a:t>
                      </a:r>
                      <a:endParaRPr/>
                    </a:p>
                  </a:txBody>
                  <a:tcPr marL="82950" marR="82950" marT="41475" marB="41475" anchor="ctr">
                    <a:solidFill>
                      <a:srgbClr val="0E5C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Married Filing Jointly</a:t>
                      </a:r>
                      <a:endParaRPr/>
                    </a:p>
                  </a:txBody>
                  <a:tcPr marL="82950" marR="82950" marT="41475" marB="41475" anchor="ctr">
                    <a:solidFill>
                      <a:srgbClr val="0E5C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10% Bracket</a:t>
                      </a:r>
                      <a:endParaRPr/>
                    </a:p>
                  </a:txBody>
                  <a:tcPr marL="82950" marR="82950" marT="41475" marB="4147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$0 – $8,375</a:t>
                      </a:r>
                      <a:endParaRPr/>
                    </a:p>
                  </a:txBody>
                  <a:tcPr marL="82950" marR="82950" marT="41475" marB="4147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$0 – $16,750</a:t>
                      </a:r>
                      <a:endParaRPr/>
                    </a:p>
                  </a:txBody>
                  <a:tcPr marL="82950" marR="82950" marT="41475" marB="4147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15% Bracket</a:t>
                      </a:r>
                      <a:endParaRPr/>
                    </a:p>
                  </a:txBody>
                  <a:tcPr marL="82950" marR="82950" marT="41475" marB="41475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$8,375 – $34,000</a:t>
                      </a:r>
                      <a:endParaRPr/>
                    </a:p>
                  </a:txBody>
                  <a:tcPr marL="82950" marR="82950" marT="41475" marB="41475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$16,750 – $68,000</a:t>
                      </a:r>
                      <a:endParaRPr/>
                    </a:p>
                  </a:txBody>
                  <a:tcPr marL="82950" marR="82950" marT="41475" marB="41475" anchor="ctr"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25% Bracket</a:t>
                      </a:r>
                      <a:endParaRPr/>
                    </a:p>
                  </a:txBody>
                  <a:tcPr marL="82950" marR="82950" marT="41475" marB="4147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$34,000 – $82,400</a:t>
                      </a:r>
                      <a:endParaRPr/>
                    </a:p>
                  </a:txBody>
                  <a:tcPr marL="82950" marR="82950" marT="41475" marB="4147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$68,000 – $137,300</a:t>
                      </a:r>
                      <a:endParaRPr/>
                    </a:p>
                  </a:txBody>
                  <a:tcPr marL="82950" marR="82950" marT="41475" marB="4147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28% Bracket</a:t>
                      </a:r>
                      <a:endParaRPr/>
                    </a:p>
                  </a:txBody>
                  <a:tcPr marL="82950" marR="82950" marT="41475" marB="41475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$82,400 – $171,850</a:t>
                      </a:r>
                      <a:endParaRPr/>
                    </a:p>
                  </a:txBody>
                  <a:tcPr marL="82950" marR="82950" marT="41475" marB="41475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$137,300 – $209,250</a:t>
                      </a:r>
                      <a:endParaRPr/>
                    </a:p>
                  </a:txBody>
                  <a:tcPr marL="82950" marR="82950" marT="41475" marB="41475" anchor="ctr"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33% Bracket</a:t>
                      </a:r>
                      <a:endParaRPr/>
                    </a:p>
                  </a:txBody>
                  <a:tcPr marL="82950" marR="82950" marT="41475" marB="4147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$171,850 – $373,650</a:t>
                      </a:r>
                      <a:endParaRPr/>
                    </a:p>
                  </a:txBody>
                  <a:tcPr marL="82950" marR="82950" marT="41475" marB="4147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$209,250 – $373,650</a:t>
                      </a:r>
                      <a:endParaRPr/>
                    </a:p>
                  </a:txBody>
                  <a:tcPr marL="82950" marR="82950" marT="41475" marB="4147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35% Bracket</a:t>
                      </a:r>
                      <a:endParaRPr/>
                    </a:p>
                  </a:txBody>
                  <a:tcPr marL="82950" marR="82950" marT="41475" marB="41475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$373,650+</a:t>
                      </a:r>
                      <a:endParaRPr/>
                    </a:p>
                  </a:txBody>
                  <a:tcPr marL="82950" marR="82950" marT="41475" marB="41475" anchor="ctr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$373,650+</a:t>
                      </a:r>
                      <a:endParaRPr/>
                    </a:p>
                  </a:txBody>
                  <a:tcPr marL="82950" marR="82950" marT="41475" marB="41475" anchor="ctr"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9" name="Google Shape;139;p21"/>
          <p:cNvSpPr txBox="1"/>
          <p:nvPr/>
        </p:nvSpPr>
        <p:spPr>
          <a:xfrm>
            <a:off x="914400" y="457200"/>
            <a:ext cx="7239000" cy="769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lang="en-US" sz="4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are the tax brackets?</a:t>
            </a:r>
            <a:endParaRPr/>
          </a:p>
        </p:txBody>
      </p:sp>
      <p:sp>
        <p:nvSpPr>
          <p:cNvPr id="140" name="Google Shape;140;p21"/>
          <p:cNvSpPr txBox="1"/>
          <p:nvPr/>
        </p:nvSpPr>
        <p:spPr>
          <a:xfrm>
            <a:off x="762000" y="1447800"/>
            <a:ext cx="7543800" cy="51054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554</Words>
  <Application>Microsoft Office PowerPoint</Application>
  <PresentationFormat>On-screen Show (4:3)</PresentationFormat>
  <Paragraphs>183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Federo</vt:lpstr>
      <vt:lpstr>Office Theme</vt:lpstr>
      <vt:lpstr>PowerPoint Presentation</vt:lpstr>
      <vt:lpstr>Taxes are the single most important way of raising revenue for the government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Thomas_Arredondo</dc:creator>
  <cp:lastModifiedBy>e117196</cp:lastModifiedBy>
  <cp:revision>1</cp:revision>
  <dcterms:modified xsi:type="dcterms:W3CDTF">2019-04-05T16:04:21Z</dcterms:modified>
</cp:coreProperties>
</file>